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65" r:id="rId5"/>
    <p:sldId id="258" r:id="rId6"/>
    <p:sldId id="264" r:id="rId7"/>
    <p:sldId id="256" r:id="rId8"/>
    <p:sldId id="259" r:id="rId9"/>
    <p:sldId id="262" r:id="rId10"/>
    <p:sldId id="267" r:id="rId11"/>
    <p:sldId id="266" r:id="rId12"/>
    <p:sldId id="271" r:id="rId13"/>
    <p:sldId id="268" r:id="rId14"/>
    <p:sldId id="270" r:id="rId15"/>
    <p:sldId id="274" r:id="rId16"/>
    <p:sldId id="269" r:id="rId17"/>
    <p:sldId id="272" r:id="rId18"/>
    <p:sldId id="275" r:id="rId19"/>
    <p:sldId id="276" r:id="rId20"/>
    <p:sldId id="277" r:id="rId21"/>
    <p:sldId id="273" r:id="rId22"/>
  </p:sldIdLst>
  <p:sldSz cx="9144000" cy="6858000" type="screen4x3"/>
  <p:notesSz cx="6858000" cy="9144000"/>
  <p:defaultTextStyle>
    <a:defPPr>
      <a:defRPr lang="de-DE"/>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72"/>
    <p:restoredTop sz="90884"/>
  </p:normalViewPr>
  <p:slideViewPr>
    <p:cSldViewPr>
      <p:cViewPr varScale="1">
        <p:scale>
          <a:sx n="87" d="100"/>
          <a:sy n="87" d="100"/>
        </p:scale>
        <p:origin x="749"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F0ABF-92C0-B94D-B1E1-2CE773340B86}" type="datetimeFigureOut">
              <a:rPr lang="de-DE" smtClean="0"/>
              <a:t>28.01.2025</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46AE2-4F32-C143-B1AE-5458F9329298}" type="slidenum">
              <a:rPr lang="de-DE" smtClean="0"/>
              <a:t>‹Nr.›</a:t>
            </a:fld>
            <a:endParaRPr lang="de-DE"/>
          </a:p>
        </p:txBody>
      </p:sp>
    </p:spTree>
    <p:extLst>
      <p:ext uri="{BB962C8B-B14F-4D97-AF65-F5344CB8AC3E}">
        <p14:creationId xmlns:p14="http://schemas.microsoft.com/office/powerpoint/2010/main" val="2390775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a:t>
            </a:r>
            <a:r>
              <a:rPr lang="de-DE" dirty="0" err="1"/>
              <a:t>www.spiegel.de</a:t>
            </a:r>
            <a:r>
              <a:rPr lang="de-DE" dirty="0"/>
              <a:t>/</a:t>
            </a:r>
            <a:r>
              <a:rPr lang="de-DE" dirty="0" err="1"/>
              <a:t>panorama</a:t>
            </a:r>
            <a:r>
              <a:rPr lang="de-DE" dirty="0"/>
              <a:t>/</a:t>
            </a:r>
            <a:r>
              <a:rPr lang="de-DE" dirty="0" err="1"/>
              <a:t>gesellschaft</a:t>
            </a:r>
            <a:r>
              <a:rPr lang="de-DE" dirty="0"/>
              <a:t>/papst-franziskus-kein-konflikt-zwischen-evolution-und-schoepfung-a-999893.html (Zugriff 9.12.2020)</a:t>
            </a:r>
          </a:p>
          <a:p>
            <a:r>
              <a:rPr lang="de-DE" dirty="0"/>
              <a:t>https://</a:t>
            </a:r>
            <a:r>
              <a:rPr lang="de-DE" dirty="0" err="1"/>
              <a:t>www.ekd.de</a:t>
            </a:r>
            <a:r>
              <a:rPr lang="de-DE" dirty="0"/>
              <a:t>/news_2008_04_01_2_ekd_text_94.htm (Zugriff: 9.12.2020)</a:t>
            </a:r>
          </a:p>
        </p:txBody>
      </p:sp>
      <p:sp>
        <p:nvSpPr>
          <p:cNvPr id="4" name="Foliennummernplatzhalter 3"/>
          <p:cNvSpPr>
            <a:spLocks noGrp="1"/>
          </p:cNvSpPr>
          <p:nvPr>
            <p:ph type="sldNum" sz="quarter" idx="5"/>
          </p:nvPr>
        </p:nvSpPr>
        <p:spPr/>
        <p:txBody>
          <a:bodyPr/>
          <a:lstStyle/>
          <a:p>
            <a:fld id="{EF146AE2-4F32-C143-B1AE-5458F9329298}" type="slidenum">
              <a:rPr lang="de-DE" smtClean="0"/>
              <a:t>3</a:t>
            </a:fld>
            <a:endParaRPr lang="de-DE"/>
          </a:p>
        </p:txBody>
      </p:sp>
    </p:spTree>
    <p:extLst>
      <p:ext uri="{BB962C8B-B14F-4D97-AF65-F5344CB8AC3E}">
        <p14:creationId xmlns:p14="http://schemas.microsoft.com/office/powerpoint/2010/main" val="4250112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eaLnBrk="1" hangingPunct="1">
              <a:spcBef>
                <a:spcPct val="50000"/>
              </a:spcBef>
              <a:buFont typeface="Arial" panose="020B0604020202020204" pitchFamily="34" charset="0"/>
              <a:buChar char="•"/>
            </a:pPr>
            <a:r>
              <a:rPr lang="de-DE" b="0" i="1" dirty="0">
                <a:solidFill>
                  <a:srgbClr val="000000"/>
                </a:solidFill>
                <a:effectLst/>
                <a:latin typeface="Verdana" panose="020B0604030504040204" pitchFamily="34" charset="0"/>
              </a:rPr>
              <a:t>Unterschiedliche Phänotypen in einer Population aus </a:t>
            </a:r>
            <a:r>
              <a:rPr lang="de-DE" b="0" i="1" dirty="0" err="1">
                <a:solidFill>
                  <a:srgbClr val="000000"/>
                </a:solidFill>
                <a:effectLst/>
                <a:latin typeface="Verdana" panose="020B0604030504040204" pitchFamily="34" charset="0"/>
              </a:rPr>
              <a:t>Cepaea</a:t>
            </a:r>
            <a:r>
              <a:rPr lang="de-DE" b="0" i="1" dirty="0">
                <a:solidFill>
                  <a:srgbClr val="000000"/>
                </a:solidFill>
                <a:effectLst/>
                <a:latin typeface="Verdana" panose="020B0604030504040204" pitchFamily="34" charset="0"/>
              </a:rPr>
              <a:t> </a:t>
            </a:r>
            <a:r>
              <a:rPr lang="de-DE" b="0" i="1" dirty="0" err="1">
                <a:solidFill>
                  <a:srgbClr val="000000"/>
                </a:solidFill>
                <a:effectLst/>
                <a:latin typeface="Verdana" panose="020B0604030504040204" pitchFamily="34" charset="0"/>
              </a:rPr>
              <a:t>nemoralis</a:t>
            </a:r>
            <a:r>
              <a:rPr lang="de-DE" b="0" i="1" dirty="0">
                <a:solidFill>
                  <a:srgbClr val="000000"/>
                </a:solidFill>
                <a:effectLst/>
                <a:latin typeface="Verdana" panose="020B0604030504040204" pitchFamily="34" charset="0"/>
              </a:rPr>
              <a:t> (Hain-Bänderschnecken)</a:t>
            </a:r>
            <a:endParaRPr lang="de-DE" altLang="de-DE" sz="1200" dirty="0"/>
          </a:p>
          <a:p>
            <a:pPr marL="171450" indent="-171450" eaLnBrk="1" hangingPunct="1">
              <a:spcBef>
                <a:spcPct val="50000"/>
              </a:spcBef>
              <a:buFont typeface="Arial" panose="020B0604020202020204" pitchFamily="34" charset="0"/>
              <a:buChar char="•"/>
            </a:pPr>
            <a:r>
              <a:rPr lang="de-DE" altLang="de-DE" sz="1200" dirty="0"/>
              <a:t>Unterschiedliche Merkmalsausprägungen innerhalb der Art Homo sapiens</a:t>
            </a:r>
          </a:p>
          <a:p>
            <a:endParaRPr lang="de-DE" dirty="0"/>
          </a:p>
        </p:txBody>
      </p:sp>
      <p:sp>
        <p:nvSpPr>
          <p:cNvPr id="4" name="Foliennummernplatzhalter 3"/>
          <p:cNvSpPr>
            <a:spLocks noGrp="1"/>
          </p:cNvSpPr>
          <p:nvPr>
            <p:ph type="sldNum" sz="quarter" idx="5"/>
          </p:nvPr>
        </p:nvSpPr>
        <p:spPr/>
        <p:txBody>
          <a:bodyPr/>
          <a:lstStyle/>
          <a:p>
            <a:fld id="{EF146AE2-4F32-C143-B1AE-5458F9329298}" type="slidenum">
              <a:rPr lang="de-DE" smtClean="0"/>
              <a:t>4</a:t>
            </a:fld>
            <a:endParaRPr lang="de-DE"/>
          </a:p>
        </p:txBody>
      </p:sp>
    </p:spTree>
    <p:extLst>
      <p:ext uri="{BB962C8B-B14F-4D97-AF65-F5344CB8AC3E}">
        <p14:creationId xmlns:p14="http://schemas.microsoft.com/office/powerpoint/2010/main" val="1088880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F146AE2-4F32-C143-B1AE-5458F9329298}" type="slidenum">
              <a:rPr lang="de-DE" smtClean="0"/>
              <a:t>6</a:t>
            </a:fld>
            <a:endParaRPr lang="de-DE"/>
          </a:p>
        </p:txBody>
      </p:sp>
    </p:spTree>
    <p:extLst>
      <p:ext uri="{BB962C8B-B14F-4D97-AF65-F5344CB8AC3E}">
        <p14:creationId xmlns:p14="http://schemas.microsoft.com/office/powerpoint/2010/main" val="777411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4">
            <a:extLst>
              <a:ext uri="{FF2B5EF4-FFF2-40B4-BE49-F238E27FC236}">
                <a16:creationId xmlns:a16="http://schemas.microsoft.com/office/drawing/2014/main" id="{A378300F-1D92-460B-A52A-79CEA486DDFF}"/>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2D2D898E-B97D-4A0B-994D-677F9138AC01}"/>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9ED5C122-2105-4DD9-9CFD-BDC5260F18A4}"/>
              </a:ext>
            </a:extLst>
          </p:cNvPr>
          <p:cNvSpPr>
            <a:spLocks noGrp="1" noChangeArrowheads="1"/>
          </p:cNvSpPr>
          <p:nvPr>
            <p:ph type="sldNum" sz="quarter" idx="12"/>
          </p:nvPr>
        </p:nvSpPr>
        <p:spPr>
          <a:ln/>
        </p:spPr>
        <p:txBody>
          <a:bodyPr/>
          <a:lstStyle>
            <a:lvl1pPr>
              <a:defRPr/>
            </a:lvl1pPr>
          </a:lstStyle>
          <a:p>
            <a:fld id="{CD2B4B1B-288C-423F-A507-FBC657451B4C}" type="slidenum">
              <a:rPr lang="de-DE" altLang="de-DE"/>
              <a:pPr/>
              <a:t>‹Nr.›</a:t>
            </a:fld>
            <a:endParaRPr lang="de-DE" altLang="de-DE"/>
          </a:p>
        </p:txBody>
      </p:sp>
    </p:spTree>
    <p:extLst>
      <p:ext uri="{BB962C8B-B14F-4D97-AF65-F5344CB8AC3E}">
        <p14:creationId xmlns:p14="http://schemas.microsoft.com/office/powerpoint/2010/main" val="4005449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DB597B42-7F85-459D-817B-787484F6F9CD}"/>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E37E0F67-2825-4362-8C89-0AC94B132AF1}"/>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E42A15D6-4297-47EF-85AB-1AD541EC2153}"/>
              </a:ext>
            </a:extLst>
          </p:cNvPr>
          <p:cNvSpPr>
            <a:spLocks noGrp="1" noChangeArrowheads="1"/>
          </p:cNvSpPr>
          <p:nvPr>
            <p:ph type="sldNum" sz="quarter" idx="12"/>
          </p:nvPr>
        </p:nvSpPr>
        <p:spPr>
          <a:ln/>
        </p:spPr>
        <p:txBody>
          <a:bodyPr/>
          <a:lstStyle>
            <a:lvl1pPr>
              <a:defRPr/>
            </a:lvl1pPr>
          </a:lstStyle>
          <a:p>
            <a:fld id="{7EB4A4E2-08F0-41AC-B42D-9FE84F85F1B6}" type="slidenum">
              <a:rPr lang="de-DE" altLang="de-DE"/>
              <a:pPr/>
              <a:t>‹Nr.›</a:t>
            </a:fld>
            <a:endParaRPr lang="de-DE" altLang="de-DE"/>
          </a:p>
        </p:txBody>
      </p:sp>
    </p:spTree>
    <p:extLst>
      <p:ext uri="{BB962C8B-B14F-4D97-AF65-F5344CB8AC3E}">
        <p14:creationId xmlns:p14="http://schemas.microsoft.com/office/powerpoint/2010/main" val="294521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609600"/>
            <a:ext cx="1943100" cy="54864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685800" y="609600"/>
            <a:ext cx="5676900" cy="54864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9C760125-9AF2-4411-B396-D388C8FC51AA}"/>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288728CB-48EC-473A-A67C-8C3F13B476FF}"/>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E4C16623-0D4B-4BC9-BEB0-907F14248079}"/>
              </a:ext>
            </a:extLst>
          </p:cNvPr>
          <p:cNvSpPr>
            <a:spLocks noGrp="1" noChangeArrowheads="1"/>
          </p:cNvSpPr>
          <p:nvPr>
            <p:ph type="sldNum" sz="quarter" idx="12"/>
          </p:nvPr>
        </p:nvSpPr>
        <p:spPr>
          <a:ln/>
        </p:spPr>
        <p:txBody>
          <a:bodyPr/>
          <a:lstStyle>
            <a:lvl1pPr>
              <a:defRPr/>
            </a:lvl1pPr>
          </a:lstStyle>
          <a:p>
            <a:fld id="{631A6A14-16CF-4A70-8669-D1D5BD558B7C}" type="slidenum">
              <a:rPr lang="de-DE" altLang="de-DE"/>
              <a:pPr/>
              <a:t>‹Nr.›</a:t>
            </a:fld>
            <a:endParaRPr lang="de-DE" altLang="de-DE"/>
          </a:p>
        </p:txBody>
      </p:sp>
    </p:spTree>
    <p:extLst>
      <p:ext uri="{BB962C8B-B14F-4D97-AF65-F5344CB8AC3E}">
        <p14:creationId xmlns:p14="http://schemas.microsoft.com/office/powerpoint/2010/main" val="283508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C25DA6D1-8F3E-43FD-9E53-9B07D3CA860B}"/>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0B3B061F-D2AB-4CB8-9AC7-90E34FB664BE}"/>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E0BAECD7-BCFE-449A-8769-9F09DE50F64A}"/>
              </a:ext>
            </a:extLst>
          </p:cNvPr>
          <p:cNvSpPr>
            <a:spLocks noGrp="1" noChangeArrowheads="1"/>
          </p:cNvSpPr>
          <p:nvPr>
            <p:ph type="sldNum" sz="quarter" idx="12"/>
          </p:nvPr>
        </p:nvSpPr>
        <p:spPr>
          <a:ln/>
        </p:spPr>
        <p:txBody>
          <a:bodyPr/>
          <a:lstStyle>
            <a:lvl1pPr>
              <a:defRPr/>
            </a:lvl1pPr>
          </a:lstStyle>
          <a:p>
            <a:fld id="{FBEDFD8B-D0CD-4416-B5AD-A1527AF3F0B8}" type="slidenum">
              <a:rPr lang="de-DE" altLang="de-DE"/>
              <a:pPr/>
              <a:t>‹Nr.›</a:t>
            </a:fld>
            <a:endParaRPr lang="de-DE" altLang="de-DE"/>
          </a:p>
        </p:txBody>
      </p:sp>
    </p:spTree>
    <p:extLst>
      <p:ext uri="{BB962C8B-B14F-4D97-AF65-F5344CB8AC3E}">
        <p14:creationId xmlns:p14="http://schemas.microsoft.com/office/powerpoint/2010/main" val="283800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4">
            <a:extLst>
              <a:ext uri="{FF2B5EF4-FFF2-40B4-BE49-F238E27FC236}">
                <a16:creationId xmlns:a16="http://schemas.microsoft.com/office/drawing/2014/main" id="{8E64142E-5DF6-44E5-B50E-0FFA2888997F}"/>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E0630A82-7705-429A-829F-263113776BA5}"/>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19B6AB3E-16AB-4378-840E-5BEDCBAFC43D}"/>
              </a:ext>
            </a:extLst>
          </p:cNvPr>
          <p:cNvSpPr>
            <a:spLocks noGrp="1" noChangeArrowheads="1"/>
          </p:cNvSpPr>
          <p:nvPr>
            <p:ph type="sldNum" sz="quarter" idx="12"/>
          </p:nvPr>
        </p:nvSpPr>
        <p:spPr>
          <a:ln/>
        </p:spPr>
        <p:txBody>
          <a:bodyPr/>
          <a:lstStyle>
            <a:lvl1pPr>
              <a:defRPr/>
            </a:lvl1pPr>
          </a:lstStyle>
          <a:p>
            <a:fld id="{1F092F15-E6BB-4048-92B1-DD7197FE9C06}" type="slidenum">
              <a:rPr lang="de-DE" altLang="de-DE"/>
              <a:pPr/>
              <a:t>‹Nr.›</a:t>
            </a:fld>
            <a:endParaRPr lang="de-DE" altLang="de-DE"/>
          </a:p>
        </p:txBody>
      </p:sp>
    </p:spTree>
    <p:extLst>
      <p:ext uri="{BB962C8B-B14F-4D97-AF65-F5344CB8AC3E}">
        <p14:creationId xmlns:p14="http://schemas.microsoft.com/office/powerpoint/2010/main" val="638106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a:extLst>
              <a:ext uri="{FF2B5EF4-FFF2-40B4-BE49-F238E27FC236}">
                <a16:creationId xmlns:a16="http://schemas.microsoft.com/office/drawing/2014/main" id="{0BBE1AE3-CA3E-4CD0-B4A2-1FB5F99381AF}"/>
              </a:ext>
            </a:extLst>
          </p:cNvPr>
          <p:cNvSpPr>
            <a:spLocks noGrp="1" noChangeArrowheads="1"/>
          </p:cNvSpPr>
          <p:nvPr>
            <p:ph type="dt" sz="half" idx="10"/>
          </p:nvPr>
        </p:nvSpPr>
        <p:spPr>
          <a:ln/>
        </p:spPr>
        <p:txBody>
          <a:bodyPr/>
          <a:lstStyle>
            <a:lvl1pPr>
              <a:defRPr/>
            </a:lvl1pPr>
          </a:lstStyle>
          <a:p>
            <a:pPr>
              <a:defRPr/>
            </a:pPr>
            <a:endParaRPr lang="de-DE"/>
          </a:p>
        </p:txBody>
      </p:sp>
      <p:sp>
        <p:nvSpPr>
          <p:cNvPr id="6" name="Rectangle 5">
            <a:extLst>
              <a:ext uri="{FF2B5EF4-FFF2-40B4-BE49-F238E27FC236}">
                <a16:creationId xmlns:a16="http://schemas.microsoft.com/office/drawing/2014/main" id="{3B5AAA94-86FC-4D9A-BC63-AC6E6B72F32D}"/>
              </a:ext>
            </a:extLst>
          </p:cNvPr>
          <p:cNvSpPr>
            <a:spLocks noGrp="1" noChangeArrowheads="1"/>
          </p:cNvSpPr>
          <p:nvPr>
            <p:ph type="ftr" sz="quarter" idx="11"/>
          </p:nvPr>
        </p:nvSpPr>
        <p:spPr>
          <a:ln/>
        </p:spPr>
        <p:txBody>
          <a:bodyPr/>
          <a:lstStyle>
            <a:lvl1pPr>
              <a:defRPr/>
            </a:lvl1pPr>
          </a:lstStyle>
          <a:p>
            <a:pPr>
              <a:defRPr/>
            </a:pPr>
            <a:endParaRPr lang="de-DE"/>
          </a:p>
        </p:txBody>
      </p:sp>
      <p:sp>
        <p:nvSpPr>
          <p:cNvPr id="7" name="Rectangle 6">
            <a:extLst>
              <a:ext uri="{FF2B5EF4-FFF2-40B4-BE49-F238E27FC236}">
                <a16:creationId xmlns:a16="http://schemas.microsoft.com/office/drawing/2014/main" id="{F9B9957C-C1DC-44E8-94A3-3E44EA6FFB69}"/>
              </a:ext>
            </a:extLst>
          </p:cNvPr>
          <p:cNvSpPr>
            <a:spLocks noGrp="1" noChangeArrowheads="1"/>
          </p:cNvSpPr>
          <p:nvPr>
            <p:ph type="sldNum" sz="quarter" idx="12"/>
          </p:nvPr>
        </p:nvSpPr>
        <p:spPr>
          <a:ln/>
        </p:spPr>
        <p:txBody>
          <a:bodyPr/>
          <a:lstStyle>
            <a:lvl1pPr>
              <a:defRPr/>
            </a:lvl1pPr>
          </a:lstStyle>
          <a:p>
            <a:fld id="{9A19494E-5264-404C-B6C3-AA3E19050E04}" type="slidenum">
              <a:rPr lang="de-DE" altLang="de-DE"/>
              <a:pPr/>
              <a:t>‹Nr.›</a:t>
            </a:fld>
            <a:endParaRPr lang="de-DE" altLang="de-DE"/>
          </a:p>
        </p:txBody>
      </p:sp>
    </p:spTree>
    <p:extLst>
      <p:ext uri="{BB962C8B-B14F-4D97-AF65-F5344CB8AC3E}">
        <p14:creationId xmlns:p14="http://schemas.microsoft.com/office/powerpoint/2010/main" val="1497420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4">
            <a:extLst>
              <a:ext uri="{FF2B5EF4-FFF2-40B4-BE49-F238E27FC236}">
                <a16:creationId xmlns:a16="http://schemas.microsoft.com/office/drawing/2014/main" id="{30D42F68-1686-48C9-97E4-87CB0A605BA4}"/>
              </a:ext>
            </a:extLst>
          </p:cNvPr>
          <p:cNvSpPr>
            <a:spLocks noGrp="1" noChangeArrowheads="1"/>
          </p:cNvSpPr>
          <p:nvPr>
            <p:ph type="dt" sz="half" idx="10"/>
          </p:nvPr>
        </p:nvSpPr>
        <p:spPr>
          <a:ln/>
        </p:spPr>
        <p:txBody>
          <a:bodyPr/>
          <a:lstStyle>
            <a:lvl1pPr>
              <a:defRPr/>
            </a:lvl1pPr>
          </a:lstStyle>
          <a:p>
            <a:pPr>
              <a:defRPr/>
            </a:pPr>
            <a:endParaRPr lang="de-DE"/>
          </a:p>
        </p:txBody>
      </p:sp>
      <p:sp>
        <p:nvSpPr>
          <p:cNvPr id="8" name="Rectangle 5">
            <a:extLst>
              <a:ext uri="{FF2B5EF4-FFF2-40B4-BE49-F238E27FC236}">
                <a16:creationId xmlns:a16="http://schemas.microsoft.com/office/drawing/2014/main" id="{2EFCA132-E6C4-40E5-BCEA-C523909CCE4E}"/>
              </a:ext>
            </a:extLst>
          </p:cNvPr>
          <p:cNvSpPr>
            <a:spLocks noGrp="1" noChangeArrowheads="1"/>
          </p:cNvSpPr>
          <p:nvPr>
            <p:ph type="ftr" sz="quarter" idx="11"/>
          </p:nvPr>
        </p:nvSpPr>
        <p:spPr>
          <a:ln/>
        </p:spPr>
        <p:txBody>
          <a:bodyPr/>
          <a:lstStyle>
            <a:lvl1pPr>
              <a:defRPr/>
            </a:lvl1pPr>
          </a:lstStyle>
          <a:p>
            <a:pPr>
              <a:defRPr/>
            </a:pPr>
            <a:endParaRPr lang="de-DE"/>
          </a:p>
        </p:txBody>
      </p:sp>
      <p:sp>
        <p:nvSpPr>
          <p:cNvPr id="9" name="Rectangle 6">
            <a:extLst>
              <a:ext uri="{FF2B5EF4-FFF2-40B4-BE49-F238E27FC236}">
                <a16:creationId xmlns:a16="http://schemas.microsoft.com/office/drawing/2014/main" id="{6A62F47C-B67C-4EE3-AF2D-0687F04CC5B5}"/>
              </a:ext>
            </a:extLst>
          </p:cNvPr>
          <p:cNvSpPr>
            <a:spLocks noGrp="1" noChangeArrowheads="1"/>
          </p:cNvSpPr>
          <p:nvPr>
            <p:ph type="sldNum" sz="quarter" idx="12"/>
          </p:nvPr>
        </p:nvSpPr>
        <p:spPr>
          <a:ln/>
        </p:spPr>
        <p:txBody>
          <a:bodyPr/>
          <a:lstStyle>
            <a:lvl1pPr>
              <a:defRPr/>
            </a:lvl1pPr>
          </a:lstStyle>
          <a:p>
            <a:fld id="{43FF42DE-085F-4738-B74B-9DB28EC728DA}" type="slidenum">
              <a:rPr lang="de-DE" altLang="de-DE"/>
              <a:pPr/>
              <a:t>‹Nr.›</a:t>
            </a:fld>
            <a:endParaRPr lang="de-DE" altLang="de-DE"/>
          </a:p>
        </p:txBody>
      </p:sp>
    </p:spTree>
    <p:extLst>
      <p:ext uri="{BB962C8B-B14F-4D97-AF65-F5344CB8AC3E}">
        <p14:creationId xmlns:p14="http://schemas.microsoft.com/office/powerpoint/2010/main" val="131028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4">
            <a:extLst>
              <a:ext uri="{FF2B5EF4-FFF2-40B4-BE49-F238E27FC236}">
                <a16:creationId xmlns:a16="http://schemas.microsoft.com/office/drawing/2014/main" id="{8D1E49A9-BBB0-4564-9850-A260DA0ACA0D}"/>
              </a:ext>
            </a:extLst>
          </p:cNvPr>
          <p:cNvSpPr>
            <a:spLocks noGrp="1" noChangeArrowheads="1"/>
          </p:cNvSpPr>
          <p:nvPr>
            <p:ph type="dt" sz="half" idx="10"/>
          </p:nvPr>
        </p:nvSpPr>
        <p:spPr>
          <a:ln/>
        </p:spPr>
        <p:txBody>
          <a:bodyPr/>
          <a:lstStyle>
            <a:lvl1pPr>
              <a:defRPr/>
            </a:lvl1pPr>
          </a:lstStyle>
          <a:p>
            <a:pPr>
              <a:defRPr/>
            </a:pPr>
            <a:endParaRPr lang="de-DE"/>
          </a:p>
        </p:txBody>
      </p:sp>
      <p:sp>
        <p:nvSpPr>
          <p:cNvPr id="4" name="Rectangle 5">
            <a:extLst>
              <a:ext uri="{FF2B5EF4-FFF2-40B4-BE49-F238E27FC236}">
                <a16:creationId xmlns:a16="http://schemas.microsoft.com/office/drawing/2014/main" id="{B57EC574-BA6C-4A76-92C3-E6EF6D9F5385}"/>
              </a:ext>
            </a:extLst>
          </p:cNvPr>
          <p:cNvSpPr>
            <a:spLocks noGrp="1" noChangeArrowheads="1"/>
          </p:cNvSpPr>
          <p:nvPr>
            <p:ph type="ftr" sz="quarter" idx="11"/>
          </p:nvPr>
        </p:nvSpPr>
        <p:spPr>
          <a:ln/>
        </p:spPr>
        <p:txBody>
          <a:bodyPr/>
          <a:lstStyle>
            <a:lvl1pPr>
              <a:defRPr/>
            </a:lvl1pPr>
          </a:lstStyle>
          <a:p>
            <a:pPr>
              <a:defRPr/>
            </a:pPr>
            <a:endParaRPr lang="de-DE"/>
          </a:p>
        </p:txBody>
      </p:sp>
      <p:sp>
        <p:nvSpPr>
          <p:cNvPr id="5" name="Rectangle 6">
            <a:extLst>
              <a:ext uri="{FF2B5EF4-FFF2-40B4-BE49-F238E27FC236}">
                <a16:creationId xmlns:a16="http://schemas.microsoft.com/office/drawing/2014/main" id="{28E07FC3-0BB1-41B2-91CF-B6170D811101}"/>
              </a:ext>
            </a:extLst>
          </p:cNvPr>
          <p:cNvSpPr>
            <a:spLocks noGrp="1" noChangeArrowheads="1"/>
          </p:cNvSpPr>
          <p:nvPr>
            <p:ph type="sldNum" sz="quarter" idx="12"/>
          </p:nvPr>
        </p:nvSpPr>
        <p:spPr>
          <a:ln/>
        </p:spPr>
        <p:txBody>
          <a:bodyPr/>
          <a:lstStyle>
            <a:lvl1pPr>
              <a:defRPr/>
            </a:lvl1pPr>
          </a:lstStyle>
          <a:p>
            <a:fld id="{E8B553A4-DB1F-492E-B06D-797D71768D6D}" type="slidenum">
              <a:rPr lang="de-DE" altLang="de-DE"/>
              <a:pPr/>
              <a:t>‹Nr.›</a:t>
            </a:fld>
            <a:endParaRPr lang="de-DE" altLang="de-DE"/>
          </a:p>
        </p:txBody>
      </p:sp>
    </p:spTree>
    <p:extLst>
      <p:ext uri="{BB962C8B-B14F-4D97-AF65-F5344CB8AC3E}">
        <p14:creationId xmlns:p14="http://schemas.microsoft.com/office/powerpoint/2010/main" val="399736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E2288A4-5259-4B59-B7F2-F1F00F486157}"/>
              </a:ext>
            </a:extLst>
          </p:cNvPr>
          <p:cNvSpPr>
            <a:spLocks noGrp="1" noChangeArrowheads="1"/>
          </p:cNvSpPr>
          <p:nvPr>
            <p:ph type="dt" sz="half" idx="10"/>
          </p:nvPr>
        </p:nvSpPr>
        <p:spPr>
          <a:ln/>
        </p:spPr>
        <p:txBody>
          <a:bodyPr/>
          <a:lstStyle>
            <a:lvl1pPr>
              <a:defRPr/>
            </a:lvl1pPr>
          </a:lstStyle>
          <a:p>
            <a:pPr>
              <a:defRPr/>
            </a:pPr>
            <a:endParaRPr lang="de-DE"/>
          </a:p>
        </p:txBody>
      </p:sp>
      <p:sp>
        <p:nvSpPr>
          <p:cNvPr id="3" name="Rectangle 5">
            <a:extLst>
              <a:ext uri="{FF2B5EF4-FFF2-40B4-BE49-F238E27FC236}">
                <a16:creationId xmlns:a16="http://schemas.microsoft.com/office/drawing/2014/main" id="{646FB337-4659-4990-8F45-647B255DC5DE}"/>
              </a:ext>
            </a:extLst>
          </p:cNvPr>
          <p:cNvSpPr>
            <a:spLocks noGrp="1" noChangeArrowheads="1"/>
          </p:cNvSpPr>
          <p:nvPr>
            <p:ph type="ftr" sz="quarter" idx="11"/>
          </p:nvPr>
        </p:nvSpPr>
        <p:spPr>
          <a:ln/>
        </p:spPr>
        <p:txBody>
          <a:bodyPr/>
          <a:lstStyle>
            <a:lvl1pPr>
              <a:defRPr/>
            </a:lvl1pPr>
          </a:lstStyle>
          <a:p>
            <a:pPr>
              <a:defRPr/>
            </a:pPr>
            <a:endParaRPr lang="de-DE"/>
          </a:p>
        </p:txBody>
      </p:sp>
      <p:sp>
        <p:nvSpPr>
          <p:cNvPr id="4" name="Rectangle 6">
            <a:extLst>
              <a:ext uri="{FF2B5EF4-FFF2-40B4-BE49-F238E27FC236}">
                <a16:creationId xmlns:a16="http://schemas.microsoft.com/office/drawing/2014/main" id="{8DF8C6FA-3E61-45BA-A6D0-BC6EF30B0CDC}"/>
              </a:ext>
            </a:extLst>
          </p:cNvPr>
          <p:cNvSpPr>
            <a:spLocks noGrp="1" noChangeArrowheads="1"/>
          </p:cNvSpPr>
          <p:nvPr>
            <p:ph type="sldNum" sz="quarter" idx="12"/>
          </p:nvPr>
        </p:nvSpPr>
        <p:spPr>
          <a:ln/>
        </p:spPr>
        <p:txBody>
          <a:bodyPr/>
          <a:lstStyle>
            <a:lvl1pPr>
              <a:defRPr/>
            </a:lvl1pPr>
          </a:lstStyle>
          <a:p>
            <a:fld id="{1F87A44A-7302-4AEB-A818-945B6FD807C2}" type="slidenum">
              <a:rPr lang="de-DE" altLang="de-DE"/>
              <a:pPr/>
              <a:t>‹Nr.›</a:t>
            </a:fld>
            <a:endParaRPr lang="de-DE" altLang="de-DE"/>
          </a:p>
        </p:txBody>
      </p:sp>
    </p:spTree>
    <p:extLst>
      <p:ext uri="{BB962C8B-B14F-4D97-AF65-F5344CB8AC3E}">
        <p14:creationId xmlns:p14="http://schemas.microsoft.com/office/powerpoint/2010/main" val="3447344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4">
            <a:extLst>
              <a:ext uri="{FF2B5EF4-FFF2-40B4-BE49-F238E27FC236}">
                <a16:creationId xmlns:a16="http://schemas.microsoft.com/office/drawing/2014/main" id="{C3A766D2-1D04-4982-9C13-F9ED5B24637F}"/>
              </a:ext>
            </a:extLst>
          </p:cNvPr>
          <p:cNvSpPr>
            <a:spLocks noGrp="1" noChangeArrowheads="1"/>
          </p:cNvSpPr>
          <p:nvPr>
            <p:ph type="dt" sz="half" idx="10"/>
          </p:nvPr>
        </p:nvSpPr>
        <p:spPr>
          <a:ln/>
        </p:spPr>
        <p:txBody>
          <a:bodyPr/>
          <a:lstStyle>
            <a:lvl1pPr>
              <a:defRPr/>
            </a:lvl1pPr>
          </a:lstStyle>
          <a:p>
            <a:pPr>
              <a:defRPr/>
            </a:pPr>
            <a:endParaRPr lang="de-DE"/>
          </a:p>
        </p:txBody>
      </p:sp>
      <p:sp>
        <p:nvSpPr>
          <p:cNvPr id="6" name="Rectangle 5">
            <a:extLst>
              <a:ext uri="{FF2B5EF4-FFF2-40B4-BE49-F238E27FC236}">
                <a16:creationId xmlns:a16="http://schemas.microsoft.com/office/drawing/2014/main" id="{722A04F2-59E9-4F2E-A1E9-71B8A89974D3}"/>
              </a:ext>
            </a:extLst>
          </p:cNvPr>
          <p:cNvSpPr>
            <a:spLocks noGrp="1" noChangeArrowheads="1"/>
          </p:cNvSpPr>
          <p:nvPr>
            <p:ph type="ftr" sz="quarter" idx="11"/>
          </p:nvPr>
        </p:nvSpPr>
        <p:spPr>
          <a:ln/>
        </p:spPr>
        <p:txBody>
          <a:bodyPr/>
          <a:lstStyle>
            <a:lvl1pPr>
              <a:defRPr/>
            </a:lvl1pPr>
          </a:lstStyle>
          <a:p>
            <a:pPr>
              <a:defRPr/>
            </a:pPr>
            <a:endParaRPr lang="de-DE"/>
          </a:p>
        </p:txBody>
      </p:sp>
      <p:sp>
        <p:nvSpPr>
          <p:cNvPr id="7" name="Rectangle 6">
            <a:extLst>
              <a:ext uri="{FF2B5EF4-FFF2-40B4-BE49-F238E27FC236}">
                <a16:creationId xmlns:a16="http://schemas.microsoft.com/office/drawing/2014/main" id="{7A686E0F-3C55-40A6-8245-423D3D9CAC1B}"/>
              </a:ext>
            </a:extLst>
          </p:cNvPr>
          <p:cNvSpPr>
            <a:spLocks noGrp="1" noChangeArrowheads="1"/>
          </p:cNvSpPr>
          <p:nvPr>
            <p:ph type="sldNum" sz="quarter" idx="12"/>
          </p:nvPr>
        </p:nvSpPr>
        <p:spPr>
          <a:ln/>
        </p:spPr>
        <p:txBody>
          <a:bodyPr/>
          <a:lstStyle>
            <a:lvl1pPr>
              <a:defRPr/>
            </a:lvl1pPr>
          </a:lstStyle>
          <a:p>
            <a:fld id="{E116D50A-374E-44B5-A204-BE34012413AB}" type="slidenum">
              <a:rPr lang="de-DE" altLang="de-DE"/>
              <a:pPr/>
              <a:t>‹Nr.›</a:t>
            </a:fld>
            <a:endParaRPr lang="de-DE" altLang="de-DE"/>
          </a:p>
        </p:txBody>
      </p:sp>
    </p:spTree>
    <p:extLst>
      <p:ext uri="{BB962C8B-B14F-4D97-AF65-F5344CB8AC3E}">
        <p14:creationId xmlns:p14="http://schemas.microsoft.com/office/powerpoint/2010/main" val="1458160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4">
            <a:extLst>
              <a:ext uri="{FF2B5EF4-FFF2-40B4-BE49-F238E27FC236}">
                <a16:creationId xmlns:a16="http://schemas.microsoft.com/office/drawing/2014/main" id="{18016147-2F19-4969-9016-B9BBC9E5AB1A}"/>
              </a:ext>
            </a:extLst>
          </p:cNvPr>
          <p:cNvSpPr>
            <a:spLocks noGrp="1" noChangeArrowheads="1"/>
          </p:cNvSpPr>
          <p:nvPr>
            <p:ph type="dt" sz="half" idx="10"/>
          </p:nvPr>
        </p:nvSpPr>
        <p:spPr>
          <a:ln/>
        </p:spPr>
        <p:txBody>
          <a:bodyPr/>
          <a:lstStyle>
            <a:lvl1pPr>
              <a:defRPr/>
            </a:lvl1pPr>
          </a:lstStyle>
          <a:p>
            <a:pPr>
              <a:defRPr/>
            </a:pPr>
            <a:endParaRPr lang="de-DE"/>
          </a:p>
        </p:txBody>
      </p:sp>
      <p:sp>
        <p:nvSpPr>
          <p:cNvPr id="6" name="Rectangle 5">
            <a:extLst>
              <a:ext uri="{FF2B5EF4-FFF2-40B4-BE49-F238E27FC236}">
                <a16:creationId xmlns:a16="http://schemas.microsoft.com/office/drawing/2014/main" id="{6A7982E6-1375-4C79-95F9-6718284CCFCB}"/>
              </a:ext>
            </a:extLst>
          </p:cNvPr>
          <p:cNvSpPr>
            <a:spLocks noGrp="1" noChangeArrowheads="1"/>
          </p:cNvSpPr>
          <p:nvPr>
            <p:ph type="ftr" sz="quarter" idx="11"/>
          </p:nvPr>
        </p:nvSpPr>
        <p:spPr>
          <a:ln/>
        </p:spPr>
        <p:txBody>
          <a:bodyPr/>
          <a:lstStyle>
            <a:lvl1pPr>
              <a:defRPr/>
            </a:lvl1pPr>
          </a:lstStyle>
          <a:p>
            <a:pPr>
              <a:defRPr/>
            </a:pPr>
            <a:endParaRPr lang="de-DE"/>
          </a:p>
        </p:txBody>
      </p:sp>
      <p:sp>
        <p:nvSpPr>
          <p:cNvPr id="7" name="Rectangle 6">
            <a:extLst>
              <a:ext uri="{FF2B5EF4-FFF2-40B4-BE49-F238E27FC236}">
                <a16:creationId xmlns:a16="http://schemas.microsoft.com/office/drawing/2014/main" id="{F312C7D2-008F-450B-8371-7B3021CE7E37}"/>
              </a:ext>
            </a:extLst>
          </p:cNvPr>
          <p:cNvSpPr>
            <a:spLocks noGrp="1" noChangeArrowheads="1"/>
          </p:cNvSpPr>
          <p:nvPr>
            <p:ph type="sldNum" sz="quarter" idx="12"/>
          </p:nvPr>
        </p:nvSpPr>
        <p:spPr>
          <a:ln/>
        </p:spPr>
        <p:txBody>
          <a:bodyPr/>
          <a:lstStyle>
            <a:lvl1pPr>
              <a:defRPr/>
            </a:lvl1pPr>
          </a:lstStyle>
          <a:p>
            <a:fld id="{ED1E0353-785B-4DDA-A673-E8931D3D9A43}" type="slidenum">
              <a:rPr lang="de-DE" altLang="de-DE"/>
              <a:pPr/>
              <a:t>‹Nr.›</a:t>
            </a:fld>
            <a:endParaRPr lang="de-DE" altLang="de-DE"/>
          </a:p>
        </p:txBody>
      </p:sp>
    </p:spTree>
    <p:extLst>
      <p:ext uri="{BB962C8B-B14F-4D97-AF65-F5344CB8AC3E}">
        <p14:creationId xmlns:p14="http://schemas.microsoft.com/office/powerpoint/2010/main" val="120789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7D24059-7E49-4B22-817A-C1E4FF78DDCA}"/>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de-DE"/>
              <a:t>Klicken Sie, um das Titelformat zu bearbeiten</a:t>
            </a:r>
          </a:p>
        </p:txBody>
      </p:sp>
      <p:sp>
        <p:nvSpPr>
          <p:cNvPr id="1027" name="Rectangle 3">
            <a:extLst>
              <a:ext uri="{FF2B5EF4-FFF2-40B4-BE49-F238E27FC236}">
                <a16:creationId xmlns:a16="http://schemas.microsoft.com/office/drawing/2014/main" id="{1B02680A-8DE4-413F-A19D-72C46C3FB880}"/>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Klicken Sie, um die Formate des Vorlagentextes zu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28" name="Rectangle 4">
            <a:extLst>
              <a:ext uri="{FF2B5EF4-FFF2-40B4-BE49-F238E27FC236}">
                <a16:creationId xmlns:a16="http://schemas.microsoft.com/office/drawing/2014/main" id="{7E7608A5-0C0F-4F2C-B085-65C42FFD5977}"/>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de-DE"/>
          </a:p>
        </p:txBody>
      </p:sp>
      <p:sp>
        <p:nvSpPr>
          <p:cNvPr id="1029" name="Rectangle 5">
            <a:extLst>
              <a:ext uri="{FF2B5EF4-FFF2-40B4-BE49-F238E27FC236}">
                <a16:creationId xmlns:a16="http://schemas.microsoft.com/office/drawing/2014/main" id="{B08B2660-8591-4AB8-B075-D1F314DD353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de-DE"/>
          </a:p>
        </p:txBody>
      </p:sp>
      <p:sp>
        <p:nvSpPr>
          <p:cNvPr id="1030" name="Rectangle 6">
            <a:extLst>
              <a:ext uri="{FF2B5EF4-FFF2-40B4-BE49-F238E27FC236}">
                <a16:creationId xmlns:a16="http://schemas.microsoft.com/office/drawing/2014/main" id="{EFAA916F-C9E5-4751-969D-18C3EBCE31A6}"/>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4161740-3A90-4B43-ADAD-5A5F6DBC8A8C}" type="slidenum">
              <a:rPr lang="de-DE" altLang="de-DE"/>
              <a:pPr/>
              <a:t>‹Nr.›</a:t>
            </a:fld>
            <a:endParaRPr lang="de-DE" alt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e.wikipedia.org/wiki/Keimbah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9D790AA-D2DD-0D73-8321-D308B91A2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754" y="2708920"/>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mplyScience: Wie entstehen Fossilien?">
            <a:extLst>
              <a:ext uri="{FF2B5EF4-FFF2-40B4-BE49-F238E27FC236}">
                <a16:creationId xmlns:a16="http://schemas.microsoft.com/office/drawing/2014/main" id="{654A49FC-0BC4-0F72-D66C-01177F1FF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78" y="2708920"/>
            <a:ext cx="3766578" cy="14201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tur und Technik: Versteinerte Geschichte - Mineralien und Fossilien |  Schulfernsehen | Lernen | ARD alpha">
            <a:extLst>
              <a:ext uri="{FF2B5EF4-FFF2-40B4-BE49-F238E27FC236}">
                <a16:creationId xmlns:a16="http://schemas.microsoft.com/office/drawing/2014/main" id="{074A2DA7-4138-4645-CCBF-1150A3599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19" y="4391992"/>
            <a:ext cx="3800837" cy="21333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volution: Unsere Ahnengalerie | ZEIT ONLINE">
            <a:extLst>
              <a:ext uri="{FF2B5EF4-FFF2-40B4-BE49-F238E27FC236}">
                <a16:creationId xmlns:a16="http://schemas.microsoft.com/office/drawing/2014/main" id="{E667F15D-A800-A712-1874-48F2D3D44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8894" y="695226"/>
            <a:ext cx="3086057"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e Evolution der ersten Art vor Darwin | Max-Planck-Gesellschaft">
            <a:extLst>
              <a:ext uri="{FF2B5EF4-FFF2-40B4-BE49-F238E27FC236}">
                <a16:creationId xmlns:a16="http://schemas.microsoft.com/office/drawing/2014/main" id="{C7E645B4-525F-790A-3CDB-BEF6D90B04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857882"/>
            <a:ext cx="2304256" cy="32773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ology: Principles of Evolution Key Terms &amp; Concept Review Activity">
            <a:extLst>
              <a:ext uri="{FF2B5EF4-FFF2-40B4-BE49-F238E27FC236}">
                <a16:creationId xmlns:a16="http://schemas.microsoft.com/office/drawing/2014/main" id="{4FCB69C0-B3D3-C0C9-3758-65E66C96EC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693188"/>
            <a:ext cx="2655555" cy="14917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ie entstand das Leben?">
            <a:extLst>
              <a:ext uri="{FF2B5EF4-FFF2-40B4-BE49-F238E27FC236}">
                <a16:creationId xmlns:a16="http://schemas.microsoft.com/office/drawing/2014/main" id="{4CEDDDF1-D22F-61E8-3172-536C12A998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1030" y="4482025"/>
            <a:ext cx="3029322" cy="201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60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2CA4ABC-692F-C4F1-4751-0B6ABE4F9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212976"/>
            <a:ext cx="7131186" cy="3498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pieren 2">
            <a:extLst>
              <a:ext uri="{FF2B5EF4-FFF2-40B4-BE49-F238E27FC236}">
                <a16:creationId xmlns:a16="http://schemas.microsoft.com/office/drawing/2014/main" id="{BCD157D2-0555-8419-626E-469BCCDCEAD3}"/>
              </a:ext>
            </a:extLst>
          </p:cNvPr>
          <p:cNvGrpSpPr>
            <a:grpSpLocks/>
          </p:cNvGrpSpPr>
          <p:nvPr/>
        </p:nvGrpSpPr>
        <p:grpSpPr bwMode="auto">
          <a:xfrm>
            <a:off x="684213" y="116632"/>
            <a:ext cx="8137525" cy="2994025"/>
            <a:chOff x="684213" y="620713"/>
            <a:chExt cx="8136945" cy="2994025"/>
          </a:xfrm>
        </p:grpSpPr>
        <p:pic>
          <p:nvPicPr>
            <p:cNvPr id="4" name="Picture 2" descr="Das Okapi ist vom Aussterben bedroht.">
              <a:extLst>
                <a:ext uri="{FF2B5EF4-FFF2-40B4-BE49-F238E27FC236}">
                  <a16:creationId xmlns:a16="http://schemas.microsoft.com/office/drawing/2014/main" id="{E6A02B29-F996-4B72-B624-5B7EA57CA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844675"/>
              <a:ext cx="2663825"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ttps://upload.wikimedia.org/wikipedia/commons/0/02/3giraffen.jpg">
              <a:extLst>
                <a:ext uri="{FF2B5EF4-FFF2-40B4-BE49-F238E27FC236}">
                  <a16:creationId xmlns:a16="http://schemas.microsoft.com/office/drawing/2014/main" id="{0770A4B6-4EE4-81D4-979F-1B88C88AA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620713"/>
              <a:ext cx="4465058" cy="297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feld 4">
            <a:extLst>
              <a:ext uri="{FF2B5EF4-FFF2-40B4-BE49-F238E27FC236}">
                <a16:creationId xmlns:a16="http://schemas.microsoft.com/office/drawing/2014/main" id="{FD9D843F-A726-B42C-87D6-61A033344346}"/>
              </a:ext>
            </a:extLst>
          </p:cNvPr>
          <p:cNvSpPr txBox="1">
            <a:spLocks noChangeArrowheads="1"/>
          </p:cNvSpPr>
          <p:nvPr/>
        </p:nvSpPr>
        <p:spPr bwMode="auto">
          <a:xfrm>
            <a:off x="900386" y="836712"/>
            <a:ext cx="2303462" cy="36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de-DE" altLang="de-DE" sz="1800" dirty="0"/>
              <a:t>Okapi („Waldgiraffe“)</a:t>
            </a:r>
          </a:p>
        </p:txBody>
      </p:sp>
    </p:spTree>
    <p:extLst>
      <p:ext uri="{BB962C8B-B14F-4D97-AF65-F5344CB8AC3E}">
        <p14:creationId xmlns:p14="http://schemas.microsoft.com/office/powerpoint/2010/main" val="27101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EB7A03-8EC9-5D03-224B-2DB1669E89B4}"/>
              </a:ext>
            </a:extLst>
          </p:cNvPr>
          <p:cNvPicPr>
            <a:picLocks noChangeAspect="1"/>
          </p:cNvPicPr>
          <p:nvPr/>
        </p:nvPicPr>
        <p:blipFill>
          <a:blip r:embed="rId2"/>
          <a:stretch>
            <a:fillRect/>
          </a:stretch>
        </p:blipFill>
        <p:spPr>
          <a:xfrm>
            <a:off x="5972481" y="299748"/>
            <a:ext cx="2847991" cy="3116188"/>
          </a:xfrm>
          <a:prstGeom prst="rect">
            <a:avLst/>
          </a:prstGeom>
        </p:spPr>
      </p:pic>
      <p:sp>
        <p:nvSpPr>
          <p:cNvPr id="4" name="Textfeld 3">
            <a:extLst>
              <a:ext uri="{FF2B5EF4-FFF2-40B4-BE49-F238E27FC236}">
                <a16:creationId xmlns:a16="http://schemas.microsoft.com/office/drawing/2014/main" id="{B4FCBAB7-D7D6-762C-D115-E500A62C4E83}"/>
              </a:ext>
            </a:extLst>
          </p:cNvPr>
          <p:cNvSpPr txBox="1"/>
          <p:nvPr/>
        </p:nvSpPr>
        <p:spPr>
          <a:xfrm>
            <a:off x="323528" y="908720"/>
            <a:ext cx="5472608" cy="2062103"/>
          </a:xfrm>
          <a:prstGeom prst="rect">
            <a:avLst/>
          </a:prstGeom>
          <a:noFill/>
        </p:spPr>
        <p:txBody>
          <a:bodyPr wrap="square" rtlCol="0">
            <a:spAutoFit/>
          </a:bodyPr>
          <a:lstStyle/>
          <a:p>
            <a:r>
              <a:rPr lang="de-DE" b="1" dirty="0"/>
              <a:t>Alfred R. Wallace </a:t>
            </a:r>
            <a:r>
              <a:rPr lang="de-DE" dirty="0"/>
              <a:t>(1823 – 1913)</a:t>
            </a:r>
          </a:p>
          <a:p>
            <a:r>
              <a:rPr lang="de-DE" dirty="0"/>
              <a:t>englischer Naturforscher</a:t>
            </a:r>
          </a:p>
          <a:p>
            <a:endParaRPr lang="de-DE" sz="2000" dirty="0"/>
          </a:p>
          <a:p>
            <a:pPr marL="342900" indent="-342900">
              <a:buFontTx/>
              <a:buChar char="-"/>
            </a:pPr>
            <a:r>
              <a:rPr lang="de-DE" sz="2000" dirty="0"/>
              <a:t>1848 bestritt eine 6-jährige Amazonasexpedition</a:t>
            </a:r>
          </a:p>
          <a:p>
            <a:pPr marL="342900" indent="-342900">
              <a:buFontTx/>
              <a:buChar char="-"/>
            </a:pPr>
            <a:r>
              <a:rPr lang="de-DE" sz="2000" dirty="0"/>
              <a:t>1854 startete seine zweite Sammelreise nach Malaysia und Indonesien </a:t>
            </a:r>
          </a:p>
        </p:txBody>
      </p:sp>
      <p:pic>
        <p:nvPicPr>
          <p:cNvPr id="1026" name="Picture 2" descr="undefined">
            <a:extLst>
              <a:ext uri="{FF2B5EF4-FFF2-40B4-BE49-F238E27FC236}">
                <a16:creationId xmlns:a16="http://schemas.microsoft.com/office/drawing/2014/main" id="{3BB09AFE-075B-615C-F49D-112B451BD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315143"/>
            <a:ext cx="4197648" cy="299417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324B61CF-0DC5-3AC0-D551-669614D9452A}"/>
              </a:ext>
            </a:extLst>
          </p:cNvPr>
          <p:cNvSpPr txBox="1"/>
          <p:nvPr/>
        </p:nvSpPr>
        <p:spPr>
          <a:xfrm>
            <a:off x="4788024" y="3645024"/>
            <a:ext cx="4104456" cy="2554545"/>
          </a:xfrm>
          <a:prstGeom prst="rect">
            <a:avLst/>
          </a:prstGeom>
          <a:noFill/>
        </p:spPr>
        <p:txBody>
          <a:bodyPr wrap="square" rtlCol="0">
            <a:spAutoFit/>
          </a:bodyPr>
          <a:lstStyle/>
          <a:p>
            <a:r>
              <a:rPr lang="de-DE" sz="2000" dirty="0"/>
              <a:t>1855 Veröffentlichung des „Sarawak-Aufsatzes“</a:t>
            </a:r>
          </a:p>
          <a:p>
            <a:pPr marL="342900" indent="-342900">
              <a:buFontTx/>
              <a:buChar char="-"/>
            </a:pPr>
            <a:r>
              <a:rPr lang="de-DE" sz="2000" dirty="0"/>
              <a:t>Neue Arten entstehen langsam aus nah verwandten Vorgängerarten</a:t>
            </a:r>
          </a:p>
          <a:p>
            <a:r>
              <a:rPr lang="de-DE" sz="2000" dirty="0"/>
              <a:t>1858 Lebewesen produzieren bei konstanter Populationsgröße eine Überzahl an Nachkommen  Konkurrenzkampf</a:t>
            </a:r>
          </a:p>
        </p:txBody>
      </p:sp>
      <p:cxnSp>
        <p:nvCxnSpPr>
          <p:cNvPr id="7" name="Gerade Verbindung mit Pfeil 6">
            <a:extLst>
              <a:ext uri="{FF2B5EF4-FFF2-40B4-BE49-F238E27FC236}">
                <a16:creationId xmlns:a16="http://schemas.microsoft.com/office/drawing/2014/main" id="{C4FADD60-F2C6-38F1-B66F-9EA70DB417EB}"/>
              </a:ext>
            </a:extLst>
          </p:cNvPr>
          <p:cNvCxnSpPr/>
          <p:nvPr/>
        </p:nvCxnSpPr>
        <p:spPr>
          <a:xfrm>
            <a:off x="7668344" y="5733256"/>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357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71386CA-560E-AA41-3E27-6CD212625779}"/>
              </a:ext>
            </a:extLst>
          </p:cNvPr>
          <p:cNvSpPr txBox="1"/>
          <p:nvPr/>
        </p:nvSpPr>
        <p:spPr>
          <a:xfrm>
            <a:off x="755576" y="836712"/>
            <a:ext cx="7488832" cy="3785652"/>
          </a:xfrm>
          <a:prstGeom prst="rect">
            <a:avLst/>
          </a:prstGeom>
          <a:noFill/>
        </p:spPr>
        <p:txBody>
          <a:bodyPr wrap="square" rtlCol="0">
            <a:spAutoFit/>
          </a:bodyPr>
          <a:lstStyle/>
          <a:p>
            <a:r>
              <a:rPr lang="de-DE" b="1" dirty="0"/>
              <a:t>Darwin-Wallace-These</a:t>
            </a:r>
          </a:p>
          <a:p>
            <a:endParaRPr lang="de-DE" dirty="0"/>
          </a:p>
          <a:p>
            <a:pPr marL="342900" indent="-342900">
              <a:buFontTx/>
              <a:buChar char="-"/>
            </a:pPr>
            <a:r>
              <a:rPr lang="de-DE" dirty="0"/>
              <a:t>Lebewesen produzieren mehr Nachkommen als für das Überleben der Art notwendig wäre</a:t>
            </a:r>
          </a:p>
          <a:p>
            <a:pPr marL="342900" indent="-342900">
              <a:buFontTx/>
              <a:buChar char="-"/>
            </a:pPr>
            <a:r>
              <a:rPr lang="de-DE" dirty="0"/>
              <a:t>Bei begrenzten Ressourcen kommt es unter den Nachkommen zur Konkurrenz (Kampf ums Überleben)</a:t>
            </a:r>
          </a:p>
          <a:p>
            <a:pPr marL="342900" indent="-342900">
              <a:buFontTx/>
              <a:buChar char="-"/>
            </a:pPr>
            <a:r>
              <a:rPr lang="de-DE" dirty="0"/>
              <a:t>Die Nachkommen bilden Varietäten</a:t>
            </a:r>
          </a:p>
          <a:p>
            <a:pPr marL="342900" indent="-342900">
              <a:buFontTx/>
              <a:buChar char="-"/>
            </a:pPr>
            <a:r>
              <a:rPr lang="de-DE" dirty="0"/>
              <a:t>Selektionsdruck durch Umweltbedingungen – die besser angepassten überleben, pflanzen sich fort, bekommen mehr </a:t>
            </a:r>
            <a:r>
              <a:rPr lang="de-DE"/>
              <a:t>Nachkommen </a:t>
            </a:r>
            <a:endParaRPr lang="de-DE" dirty="0"/>
          </a:p>
        </p:txBody>
      </p:sp>
    </p:spTree>
    <p:extLst>
      <p:ext uri="{BB962C8B-B14F-4D97-AF65-F5344CB8AC3E}">
        <p14:creationId xmlns:p14="http://schemas.microsoft.com/office/powerpoint/2010/main" val="4071587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1">
            <a:extLst>
              <a:ext uri="{FF2B5EF4-FFF2-40B4-BE49-F238E27FC236}">
                <a16:creationId xmlns:a16="http://schemas.microsoft.com/office/drawing/2014/main" id="{52B7D874-A0B1-B682-54AC-7DA3973EF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0"/>
            <a:ext cx="9020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03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B935D07-8313-51FD-7DD7-7E6C0783039B}"/>
              </a:ext>
            </a:extLst>
          </p:cNvPr>
          <p:cNvPicPr>
            <a:picLocks noChangeAspect="1"/>
          </p:cNvPicPr>
          <p:nvPr/>
        </p:nvPicPr>
        <p:blipFill>
          <a:blip r:embed="rId2"/>
          <a:stretch>
            <a:fillRect/>
          </a:stretch>
        </p:blipFill>
        <p:spPr>
          <a:xfrm>
            <a:off x="539552" y="1196752"/>
            <a:ext cx="8152051" cy="3398118"/>
          </a:xfrm>
          <a:prstGeom prst="rect">
            <a:avLst/>
          </a:prstGeom>
        </p:spPr>
      </p:pic>
    </p:spTree>
    <p:extLst>
      <p:ext uri="{BB962C8B-B14F-4D97-AF65-F5344CB8AC3E}">
        <p14:creationId xmlns:p14="http://schemas.microsoft.com/office/powerpoint/2010/main" val="3352864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gust Weismann - Wikipedia">
            <a:extLst>
              <a:ext uri="{FF2B5EF4-FFF2-40B4-BE49-F238E27FC236}">
                <a16:creationId xmlns:a16="http://schemas.microsoft.com/office/drawing/2014/main" id="{0464E7A8-6862-C4FF-0778-40B75ECFA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0162" y="764704"/>
            <a:ext cx="2249067" cy="3067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3D34C9B1-9EFD-3DCB-FC69-CC6FB615D2F5}"/>
              </a:ext>
            </a:extLst>
          </p:cNvPr>
          <p:cNvSpPr txBox="1"/>
          <p:nvPr/>
        </p:nvSpPr>
        <p:spPr>
          <a:xfrm>
            <a:off x="971600" y="620688"/>
            <a:ext cx="4405245" cy="461665"/>
          </a:xfrm>
          <a:prstGeom prst="rect">
            <a:avLst/>
          </a:prstGeom>
          <a:noFill/>
        </p:spPr>
        <p:txBody>
          <a:bodyPr wrap="none" rtlCol="0">
            <a:spAutoFit/>
          </a:bodyPr>
          <a:lstStyle/>
          <a:p>
            <a:r>
              <a:rPr lang="de-DE" b="1" dirty="0"/>
              <a:t>August Weismann </a:t>
            </a:r>
            <a:r>
              <a:rPr lang="de-DE" dirty="0"/>
              <a:t>(1834 – 1914)</a:t>
            </a:r>
          </a:p>
        </p:txBody>
      </p:sp>
      <p:sp>
        <p:nvSpPr>
          <p:cNvPr id="3" name="Textfeld 2">
            <a:extLst>
              <a:ext uri="{FF2B5EF4-FFF2-40B4-BE49-F238E27FC236}">
                <a16:creationId xmlns:a16="http://schemas.microsoft.com/office/drawing/2014/main" id="{63188B4C-ABCA-962D-275B-59008771DCBC}"/>
              </a:ext>
            </a:extLst>
          </p:cNvPr>
          <p:cNvSpPr txBox="1"/>
          <p:nvPr/>
        </p:nvSpPr>
        <p:spPr>
          <a:xfrm>
            <a:off x="539552" y="1268760"/>
            <a:ext cx="6048672" cy="5016758"/>
          </a:xfrm>
          <a:prstGeom prst="rect">
            <a:avLst/>
          </a:prstGeom>
          <a:noFill/>
        </p:spPr>
        <p:txBody>
          <a:bodyPr wrap="square" rtlCol="0">
            <a:spAutoFit/>
          </a:bodyPr>
          <a:lstStyle/>
          <a:p>
            <a:pPr marL="342900" indent="-342900">
              <a:buFontTx/>
              <a:buChar char="-"/>
            </a:pPr>
            <a:r>
              <a:rPr lang="de-DE" sz="2000" dirty="0"/>
              <a:t>Deutscher Arzt, Histologe, Zoologe und Genetiker</a:t>
            </a:r>
          </a:p>
          <a:p>
            <a:pPr marL="342900" indent="-342900">
              <a:buFontTx/>
              <a:buChar char="-"/>
            </a:pPr>
            <a:r>
              <a:rPr lang="de-DE" sz="2000" dirty="0"/>
              <a:t>Können körperliche Veränderungen von einer Generation an die nächste Generation weitergegeben werden?</a:t>
            </a:r>
          </a:p>
          <a:p>
            <a:pPr marL="342900" indent="-342900">
              <a:buFontTx/>
              <a:buChar char="-"/>
            </a:pPr>
            <a:r>
              <a:rPr lang="de-DE" sz="2000" dirty="0"/>
              <a:t>Dazu führte er im Jahr 1887 folgendes Experiment durch: Zwölf weißen Mäusen schnitt er den Schwanz ab. Dann sperrte man die sieben Weibchen und fünf Männchen in einen Käfig. Während der nächsten 14 Monate warfen die Weibchen im «Zwinger I» 333 Junge. 15 von diesen Jungen wurde wiederum der Schwanz abgeschnitten. Diese Mäuse wurden in «Zwinger II» umgesiedelt. Hier zeugten sie erneut Nachkommen. Wiederum 14 der gezeugten Nachkommen wurde der Schwanz abgeschnitten. Weismann führte dieses Experiment über 19 Generationen durch.</a:t>
            </a:r>
          </a:p>
        </p:txBody>
      </p:sp>
    </p:spTree>
    <p:extLst>
      <p:ext uri="{BB962C8B-B14F-4D97-AF65-F5344CB8AC3E}">
        <p14:creationId xmlns:p14="http://schemas.microsoft.com/office/powerpoint/2010/main" val="418813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3CF8B2C-23F7-1748-1F22-4F5EFAE1D470}"/>
              </a:ext>
            </a:extLst>
          </p:cNvPr>
          <p:cNvSpPr txBox="1"/>
          <p:nvPr/>
        </p:nvSpPr>
        <p:spPr>
          <a:xfrm>
            <a:off x="827584" y="1720840"/>
            <a:ext cx="7632848" cy="3416320"/>
          </a:xfrm>
          <a:prstGeom prst="rect">
            <a:avLst/>
          </a:prstGeom>
          <a:noFill/>
        </p:spPr>
        <p:txBody>
          <a:bodyPr wrap="square">
            <a:spAutoFit/>
          </a:bodyPr>
          <a:lstStyle/>
          <a:p>
            <a:r>
              <a:rPr lang="de-DE" b="0" i="0" dirty="0">
                <a:solidFill>
                  <a:srgbClr val="202122"/>
                </a:solidFill>
                <a:effectLst/>
                <a:latin typeface="Arial" panose="020B0604020202020204" pitchFamily="34" charset="0"/>
              </a:rPr>
              <a:t>Weismann entwickelte das Konzept einer </a:t>
            </a:r>
            <a:r>
              <a:rPr lang="de-DE" b="0" i="0" u="none" strike="noStrike" dirty="0">
                <a:solidFill>
                  <a:srgbClr val="0645AD"/>
                </a:solidFill>
                <a:effectLst/>
                <a:latin typeface="Arial" panose="020B0604020202020204" pitchFamily="34" charset="0"/>
                <a:hlinkClick r:id="rId2" tooltip="Keimbahn"/>
              </a:rPr>
              <a:t>Keimbahn</a:t>
            </a:r>
            <a:r>
              <a:rPr lang="de-DE" b="0" i="0" dirty="0">
                <a:solidFill>
                  <a:srgbClr val="202122"/>
                </a:solidFill>
                <a:effectLst/>
                <a:latin typeface="Arial" panose="020B0604020202020204" pitchFamily="34" charset="0"/>
              </a:rPr>
              <a:t>, einer gesonderten Zelllinie, aus der sich Keimzellen (Eizelle und Spermien) entwickeln</a:t>
            </a:r>
          </a:p>
          <a:p>
            <a:r>
              <a:rPr lang="de-DE" b="0" i="0" dirty="0">
                <a:solidFill>
                  <a:srgbClr val="202122"/>
                </a:solidFill>
                <a:effectLst/>
                <a:latin typeface="Arial" panose="020B0604020202020204" pitchFamily="34" charset="0"/>
              </a:rPr>
              <a:t>        Gründerzellen der nächsten Generation. </a:t>
            </a:r>
          </a:p>
          <a:p>
            <a:endParaRPr lang="de-DE" dirty="0">
              <a:solidFill>
                <a:srgbClr val="202122"/>
              </a:solidFill>
              <a:latin typeface="Arial" panose="020B0604020202020204" pitchFamily="34" charset="0"/>
            </a:endParaRPr>
          </a:p>
          <a:p>
            <a:r>
              <a:rPr lang="de-DE" dirty="0">
                <a:solidFill>
                  <a:srgbClr val="202122"/>
                </a:solidFill>
                <a:latin typeface="Arial" panose="020B0604020202020204" pitchFamily="34" charset="0"/>
              </a:rPr>
              <a:t>Zweigeschlechtliche Fortpflanzung (Sexualität) führt zu Vielfalt bei den Nachkommen </a:t>
            </a:r>
          </a:p>
          <a:p>
            <a:r>
              <a:rPr lang="de-DE" dirty="0">
                <a:solidFill>
                  <a:srgbClr val="202122"/>
                </a:solidFill>
                <a:latin typeface="Arial" panose="020B0604020202020204" pitchFamily="34" charset="0"/>
              </a:rPr>
              <a:t>- Bei der Gametenbildung (Meiose) erfolgt meiotische Rekombination und es kommt zu Mutationen </a:t>
            </a:r>
            <a:endParaRPr lang="de-DE" dirty="0"/>
          </a:p>
        </p:txBody>
      </p:sp>
      <p:cxnSp>
        <p:nvCxnSpPr>
          <p:cNvPr id="5" name="Gerade Verbindung mit Pfeil 4">
            <a:extLst>
              <a:ext uri="{FF2B5EF4-FFF2-40B4-BE49-F238E27FC236}">
                <a16:creationId xmlns:a16="http://schemas.microsoft.com/office/drawing/2014/main" id="{9677D2C2-17A2-CEAD-1B56-9DC2F91B6649}"/>
              </a:ext>
            </a:extLst>
          </p:cNvPr>
          <p:cNvCxnSpPr>
            <a:cxnSpLocks/>
          </p:cNvCxnSpPr>
          <p:nvPr/>
        </p:nvCxnSpPr>
        <p:spPr>
          <a:xfrm>
            <a:off x="971600" y="3068960"/>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36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88D7FB3-F407-ADFB-4E22-7F1D0616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734517"/>
            <a:ext cx="2095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BF406478-CB0A-30D8-669C-22A749A45D13}"/>
              </a:ext>
            </a:extLst>
          </p:cNvPr>
          <p:cNvSpPr txBox="1"/>
          <p:nvPr/>
        </p:nvSpPr>
        <p:spPr>
          <a:xfrm>
            <a:off x="251520" y="3717032"/>
            <a:ext cx="4572000" cy="461665"/>
          </a:xfrm>
          <a:prstGeom prst="rect">
            <a:avLst/>
          </a:prstGeom>
          <a:noFill/>
        </p:spPr>
        <p:txBody>
          <a:bodyPr wrap="square">
            <a:spAutoFit/>
          </a:bodyPr>
          <a:lstStyle/>
          <a:p>
            <a:pPr algn="l"/>
            <a:r>
              <a:rPr lang="de-DE" b="0" i="0" dirty="0">
                <a:effectLst/>
                <a:latin typeface="Linux Libertine"/>
              </a:rPr>
              <a:t>Theodosius </a:t>
            </a:r>
            <a:r>
              <a:rPr lang="de-DE" b="0" i="0" dirty="0" err="1">
                <a:effectLst/>
                <a:latin typeface="Linux Libertine"/>
              </a:rPr>
              <a:t>Dobzhansky</a:t>
            </a:r>
            <a:endParaRPr lang="de-DE" b="0" i="0" dirty="0">
              <a:effectLst/>
              <a:latin typeface="Linux Libertine"/>
            </a:endParaRPr>
          </a:p>
        </p:txBody>
      </p:sp>
      <p:pic>
        <p:nvPicPr>
          <p:cNvPr id="2052" name="Picture 4" descr="Ernst Mayr (1904–2005). Photograph reproduced with ...">
            <a:extLst>
              <a:ext uri="{FF2B5EF4-FFF2-40B4-BE49-F238E27FC236}">
                <a16:creationId xmlns:a16="http://schemas.microsoft.com/office/drawing/2014/main" id="{CF4C30A1-9BB1-A46E-F88B-C2327A998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461" y="652820"/>
            <a:ext cx="1993978" cy="3010830"/>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E863592B-485B-E2ED-6D44-7612CC191507}"/>
              </a:ext>
            </a:extLst>
          </p:cNvPr>
          <p:cNvSpPr txBox="1"/>
          <p:nvPr/>
        </p:nvSpPr>
        <p:spPr>
          <a:xfrm>
            <a:off x="3923928" y="3717032"/>
            <a:ext cx="1577676" cy="461665"/>
          </a:xfrm>
          <a:prstGeom prst="rect">
            <a:avLst/>
          </a:prstGeom>
          <a:noFill/>
        </p:spPr>
        <p:txBody>
          <a:bodyPr wrap="none" rtlCol="0">
            <a:spAutoFit/>
          </a:bodyPr>
          <a:lstStyle/>
          <a:p>
            <a:r>
              <a:rPr lang="de-DE" dirty="0"/>
              <a:t>Ernst Mayr</a:t>
            </a:r>
          </a:p>
        </p:txBody>
      </p:sp>
      <p:sp>
        <p:nvSpPr>
          <p:cNvPr id="5" name="Textfeld 4">
            <a:extLst>
              <a:ext uri="{FF2B5EF4-FFF2-40B4-BE49-F238E27FC236}">
                <a16:creationId xmlns:a16="http://schemas.microsoft.com/office/drawing/2014/main" id="{6841896B-0199-FD25-EC5D-4CC2460669E5}"/>
              </a:ext>
            </a:extLst>
          </p:cNvPr>
          <p:cNvSpPr txBox="1"/>
          <p:nvPr/>
        </p:nvSpPr>
        <p:spPr>
          <a:xfrm>
            <a:off x="1403648" y="116632"/>
            <a:ext cx="5330305" cy="461665"/>
          </a:xfrm>
          <a:prstGeom prst="rect">
            <a:avLst/>
          </a:prstGeom>
          <a:noFill/>
        </p:spPr>
        <p:txBody>
          <a:bodyPr wrap="none" rtlCol="0">
            <a:spAutoFit/>
          </a:bodyPr>
          <a:lstStyle/>
          <a:p>
            <a:r>
              <a:rPr lang="de-DE" b="0" i="0" dirty="0">
                <a:solidFill>
                  <a:srgbClr val="202122"/>
                </a:solidFill>
                <a:effectLst/>
                <a:latin typeface="Arial" panose="020B0604020202020204" pitchFamily="34" charset="0"/>
              </a:rPr>
              <a:t>Die </a:t>
            </a:r>
            <a:r>
              <a:rPr lang="de-DE" b="1" i="0" dirty="0">
                <a:solidFill>
                  <a:srgbClr val="202122"/>
                </a:solidFill>
                <a:effectLst/>
                <a:latin typeface="Arial" panose="020B0604020202020204" pitchFamily="34" charset="0"/>
              </a:rPr>
              <a:t>Synthetische Evolutionstheorie</a:t>
            </a:r>
            <a:endParaRPr lang="de-DE" dirty="0"/>
          </a:p>
        </p:txBody>
      </p:sp>
      <p:sp>
        <p:nvSpPr>
          <p:cNvPr id="6" name="Textfeld 5">
            <a:extLst>
              <a:ext uri="{FF2B5EF4-FFF2-40B4-BE49-F238E27FC236}">
                <a16:creationId xmlns:a16="http://schemas.microsoft.com/office/drawing/2014/main" id="{09A415B6-AACB-BCE7-A99D-7EDFF33D53BA}"/>
              </a:ext>
            </a:extLst>
          </p:cNvPr>
          <p:cNvSpPr txBox="1"/>
          <p:nvPr/>
        </p:nvSpPr>
        <p:spPr>
          <a:xfrm>
            <a:off x="467544" y="4365104"/>
            <a:ext cx="8496944" cy="1938992"/>
          </a:xfrm>
          <a:prstGeom prst="rect">
            <a:avLst/>
          </a:prstGeom>
          <a:noFill/>
        </p:spPr>
        <p:txBody>
          <a:bodyPr wrap="square" rtlCol="0">
            <a:spAutoFit/>
          </a:bodyPr>
          <a:lstStyle/>
          <a:p>
            <a:r>
              <a:rPr lang="de-DE" sz="2000" dirty="0">
                <a:solidFill>
                  <a:srgbClr val="202122"/>
                </a:solidFill>
                <a:latin typeface="Arial" panose="020B0604020202020204" pitchFamily="34" charset="0"/>
              </a:rPr>
              <a:t>- </a:t>
            </a:r>
            <a:r>
              <a:rPr lang="de-DE" sz="2000" b="0" i="0" dirty="0">
                <a:solidFill>
                  <a:srgbClr val="202122"/>
                </a:solidFill>
                <a:effectLst/>
                <a:latin typeface="Arial" panose="020B0604020202020204" pitchFamily="34" charset="0"/>
              </a:rPr>
              <a:t>vereint Erkenntnisse der Genetik, Populationsbiologie, Paläontologie, Molekularbiologie, Zoologie, Botanik, Anatomie, Entwicklungsbiologie</a:t>
            </a:r>
            <a:endParaRPr lang="de-DE" sz="2000" b="0" i="0" u="none" strike="noStrike" dirty="0">
              <a:solidFill>
                <a:srgbClr val="0645AD"/>
              </a:solidFill>
              <a:effectLst/>
              <a:latin typeface="Arial" panose="020B0604020202020204" pitchFamily="34" charset="0"/>
            </a:endParaRPr>
          </a:p>
          <a:p>
            <a:pPr marL="342900" indent="-342900">
              <a:buFontTx/>
              <a:buChar char="-"/>
            </a:pPr>
            <a:r>
              <a:rPr lang="de-DE" sz="2000" b="0" i="0" dirty="0">
                <a:solidFill>
                  <a:srgbClr val="202122"/>
                </a:solidFill>
                <a:effectLst/>
                <a:latin typeface="Arial" panose="020B0604020202020204" pitchFamily="34" charset="0"/>
              </a:rPr>
              <a:t>wird durch neue Forschungsergebnisse ständig ergänzt  </a:t>
            </a:r>
          </a:p>
          <a:p>
            <a:endParaRPr lang="de-DE" sz="2000" b="0" i="0" dirty="0">
              <a:solidFill>
                <a:srgbClr val="202122"/>
              </a:solidFill>
              <a:effectLst/>
              <a:latin typeface="Arial" panose="020B0604020202020204" pitchFamily="34" charset="0"/>
            </a:endParaRPr>
          </a:p>
          <a:p>
            <a:pPr marL="342900" indent="-342900">
              <a:buFontTx/>
              <a:buChar char="-"/>
            </a:pPr>
            <a:r>
              <a:rPr lang="de-DE" sz="2000" dirty="0">
                <a:solidFill>
                  <a:srgbClr val="202122"/>
                </a:solidFill>
                <a:latin typeface="Arial" panose="020B0604020202020204" pitchFamily="34" charset="0"/>
              </a:rPr>
              <a:t>erklärt den </a:t>
            </a:r>
            <a:r>
              <a:rPr lang="de-DE" sz="2000" b="1" dirty="0">
                <a:solidFill>
                  <a:srgbClr val="202122"/>
                </a:solidFill>
                <a:latin typeface="Arial" panose="020B0604020202020204" pitchFamily="34" charset="0"/>
              </a:rPr>
              <a:t>Artenwandel</a:t>
            </a:r>
            <a:endParaRPr lang="de-DE" sz="2000" b="1" i="0" dirty="0">
              <a:solidFill>
                <a:srgbClr val="202122"/>
              </a:solidFill>
              <a:effectLst/>
              <a:latin typeface="Arial" panose="020B0604020202020204" pitchFamily="34" charset="0"/>
            </a:endParaRPr>
          </a:p>
          <a:p>
            <a:pPr marL="342900" indent="-342900">
              <a:buFontTx/>
              <a:buChar char="-"/>
            </a:pPr>
            <a:endParaRPr lang="de-DE" sz="2000" dirty="0"/>
          </a:p>
        </p:txBody>
      </p:sp>
    </p:spTree>
    <p:extLst>
      <p:ext uri="{BB962C8B-B14F-4D97-AF65-F5344CB8AC3E}">
        <p14:creationId xmlns:p14="http://schemas.microsoft.com/office/powerpoint/2010/main" val="1964394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A12347DD-7E04-AE7F-7DEC-C9D508AB4BB0}"/>
              </a:ext>
            </a:extLst>
          </p:cNvPr>
          <p:cNvSpPr txBox="1"/>
          <p:nvPr/>
        </p:nvSpPr>
        <p:spPr>
          <a:xfrm>
            <a:off x="1005568" y="548680"/>
            <a:ext cx="7310848" cy="461665"/>
          </a:xfrm>
          <a:prstGeom prst="rect">
            <a:avLst/>
          </a:prstGeom>
          <a:noFill/>
        </p:spPr>
        <p:txBody>
          <a:bodyPr wrap="none" rtlCol="0">
            <a:spAutoFit/>
          </a:bodyPr>
          <a:lstStyle/>
          <a:p>
            <a:r>
              <a:rPr lang="de-DE" b="1" dirty="0"/>
              <a:t>5 Hauptaussagen der synthetischen Evolutionstheorie:</a:t>
            </a:r>
          </a:p>
        </p:txBody>
      </p:sp>
      <p:sp>
        <p:nvSpPr>
          <p:cNvPr id="3" name="Textfeld 2">
            <a:extLst>
              <a:ext uri="{FF2B5EF4-FFF2-40B4-BE49-F238E27FC236}">
                <a16:creationId xmlns:a16="http://schemas.microsoft.com/office/drawing/2014/main" id="{B88B5777-4EAC-AA5F-0D8C-38F32643CBBC}"/>
              </a:ext>
            </a:extLst>
          </p:cNvPr>
          <p:cNvSpPr txBox="1"/>
          <p:nvPr/>
        </p:nvSpPr>
        <p:spPr>
          <a:xfrm>
            <a:off x="395536" y="1349474"/>
            <a:ext cx="4320480" cy="4154984"/>
          </a:xfrm>
          <a:prstGeom prst="rect">
            <a:avLst/>
          </a:prstGeom>
          <a:noFill/>
        </p:spPr>
        <p:txBody>
          <a:bodyPr wrap="square" rtlCol="0">
            <a:spAutoFit/>
          </a:bodyPr>
          <a:lstStyle/>
          <a:p>
            <a:pPr marL="457200" indent="-457200">
              <a:buAutoNum type="arabicPeriod"/>
            </a:pPr>
            <a:r>
              <a:rPr lang="de-DE" sz="2000" b="1" dirty="0"/>
              <a:t>Populationen</a:t>
            </a:r>
            <a:r>
              <a:rPr lang="de-DE" sz="2000" dirty="0"/>
              <a:t> (nicht einzelne Individuen) sind die Einheiten der  Evolution</a:t>
            </a:r>
          </a:p>
          <a:p>
            <a:pPr marL="457200" indent="-457200">
              <a:buAutoNum type="arabicPeriod"/>
            </a:pPr>
            <a:r>
              <a:rPr lang="de-DE" sz="2000" b="1" dirty="0"/>
              <a:t>Variabilität</a:t>
            </a:r>
            <a:r>
              <a:rPr lang="de-DE" sz="2000" dirty="0"/>
              <a:t> wird durch zweigeschlechtliche </a:t>
            </a:r>
            <a:r>
              <a:rPr lang="de-DE" sz="2000" b="1" dirty="0"/>
              <a:t>Reproduktion</a:t>
            </a:r>
            <a:r>
              <a:rPr lang="de-DE" sz="2000" dirty="0"/>
              <a:t> geschaffen.</a:t>
            </a:r>
          </a:p>
          <a:p>
            <a:pPr marL="457200" indent="-457200">
              <a:buAutoNum type="arabicPeriod"/>
            </a:pPr>
            <a:r>
              <a:rPr lang="de-DE" sz="2000" dirty="0"/>
              <a:t>Natürliche </a:t>
            </a:r>
            <a:r>
              <a:rPr lang="de-DE" sz="2000" b="1" dirty="0"/>
              <a:t>Selektion</a:t>
            </a:r>
            <a:r>
              <a:rPr lang="de-DE" sz="2000" dirty="0"/>
              <a:t> ist die entscheidende Triebkraft der Evolution.</a:t>
            </a:r>
          </a:p>
          <a:p>
            <a:pPr marL="457200" indent="-457200">
              <a:buAutoNum type="arabicPeriod"/>
            </a:pPr>
            <a:r>
              <a:rPr lang="de-DE" sz="2000" dirty="0"/>
              <a:t>Neue Arten entstehen durch </a:t>
            </a:r>
            <a:r>
              <a:rPr lang="de-DE" sz="2000" b="1" dirty="0"/>
              <a:t>geografische Trennung</a:t>
            </a:r>
            <a:r>
              <a:rPr lang="de-DE" sz="2000" dirty="0"/>
              <a:t>.</a:t>
            </a:r>
          </a:p>
          <a:p>
            <a:r>
              <a:rPr lang="de-DE" sz="2000" dirty="0"/>
              <a:t>5.    Artenwandel ist graduell. </a:t>
            </a:r>
          </a:p>
          <a:p>
            <a:pPr marL="457200" indent="-457200">
              <a:buAutoNum type="arabicPeriod"/>
            </a:pPr>
            <a:endParaRPr lang="de-DE" dirty="0"/>
          </a:p>
        </p:txBody>
      </p:sp>
      <p:pic>
        <p:nvPicPr>
          <p:cNvPr id="5" name="Grafik 4">
            <a:extLst>
              <a:ext uri="{FF2B5EF4-FFF2-40B4-BE49-F238E27FC236}">
                <a16:creationId xmlns:a16="http://schemas.microsoft.com/office/drawing/2014/main" id="{A55692F8-E997-BFF3-E94C-5290F3CB9E6C}"/>
              </a:ext>
            </a:extLst>
          </p:cNvPr>
          <p:cNvPicPr>
            <a:picLocks noChangeAspect="1"/>
          </p:cNvPicPr>
          <p:nvPr/>
        </p:nvPicPr>
        <p:blipFill>
          <a:blip r:embed="rId2"/>
          <a:stretch>
            <a:fillRect/>
          </a:stretch>
        </p:blipFill>
        <p:spPr>
          <a:xfrm>
            <a:off x="4860032" y="1089992"/>
            <a:ext cx="4192660" cy="5651376"/>
          </a:xfrm>
          <a:prstGeom prst="rect">
            <a:avLst/>
          </a:prstGeom>
        </p:spPr>
      </p:pic>
    </p:spTree>
    <p:extLst>
      <p:ext uri="{BB962C8B-B14F-4D97-AF65-F5344CB8AC3E}">
        <p14:creationId xmlns:p14="http://schemas.microsoft.com/office/powerpoint/2010/main" val="20041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C55D300-C206-43D5-9DFA-C57EB048F295}"/>
              </a:ext>
            </a:extLst>
          </p:cNvPr>
          <p:cNvSpPr>
            <a:spLocks noGrp="1" noChangeArrowheads="1"/>
          </p:cNvSpPr>
          <p:nvPr>
            <p:ph type="title"/>
          </p:nvPr>
        </p:nvSpPr>
        <p:spPr>
          <a:xfrm>
            <a:off x="76200" y="152400"/>
            <a:ext cx="6629400" cy="457200"/>
          </a:xfrm>
        </p:spPr>
        <p:txBody>
          <a:bodyPr/>
          <a:lstStyle/>
          <a:p>
            <a:pPr eaLnBrk="1" hangingPunct="1"/>
            <a:r>
              <a:rPr lang="de-DE" altLang="de-DE" sz="2800"/>
              <a:t>Bibel, erstes Buch Mose, Genesis 1,20-1,31</a:t>
            </a:r>
          </a:p>
        </p:txBody>
      </p:sp>
      <p:sp>
        <p:nvSpPr>
          <p:cNvPr id="4099" name="Text Box 3">
            <a:extLst>
              <a:ext uri="{FF2B5EF4-FFF2-40B4-BE49-F238E27FC236}">
                <a16:creationId xmlns:a16="http://schemas.microsoft.com/office/drawing/2014/main" id="{ACECA2E6-BB9D-48D9-8631-A476E0CA78ED}"/>
              </a:ext>
            </a:extLst>
          </p:cNvPr>
          <p:cNvSpPr txBox="1">
            <a:spLocks noChangeArrowheads="1"/>
          </p:cNvSpPr>
          <p:nvPr/>
        </p:nvSpPr>
        <p:spPr bwMode="auto">
          <a:xfrm>
            <a:off x="76200" y="822325"/>
            <a:ext cx="87630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de-DE" sz="2000"/>
              <a:t>„Dann sprach Gott: Das Wasser wimmle von lebendigen Wesen, und Vögel sollen über dem Land am Himmelsgewölbe dahinfliegen. Gott schuf alle Arten von großen Seetieren und anderen Lebewesen, von denen das Wasser wimmelt, und alle Arten von gefiederten Vögeln. Gott sah, dass es gut war. Gott segnete sie und sprach: Seid fruchtbar, und vermehrt euch, und bevölkert das Wasser im Meer, und die Vögel sollen sich auf dem Land vermehren. [...] Es wurde Abend, und es wurde Morgen: vierter Tag. [...]</a:t>
            </a:r>
          </a:p>
          <a:p>
            <a:pPr eaLnBrk="1" hangingPunct="1">
              <a:spcBef>
                <a:spcPct val="50000"/>
              </a:spcBef>
            </a:pPr>
            <a:r>
              <a:rPr lang="de-DE" altLang="de-DE" sz="2000"/>
              <a:t>Dann sprach Gott: Das Land bringe alle Arten von lebendigen Wesen hervor, von Vieh, von Kriechtieren und von Tieren des Feldes. So geschah es. Gott machte alle Arten von Tieren des Feldes alle Arten von Vieh und alle Arten von Kriechtieren auf dem Erdboden. Gott sah, dass es gut war. Dann sprach Gott: Lasst uns Menschen machen als unser Abbild uns ähnlich. [..] Gott schuf also den Menschen als sein Abbild; als Abbild Gottes schuf er ihn. Als Mann und Frau schuf er sie. [...] Es wurde Abend, und es wurde Morgen: der sechste Tag.“</a:t>
            </a:r>
          </a:p>
        </p:txBody>
      </p:sp>
      <p:sp>
        <p:nvSpPr>
          <p:cNvPr id="4100" name="Text Box 4">
            <a:extLst>
              <a:ext uri="{FF2B5EF4-FFF2-40B4-BE49-F238E27FC236}">
                <a16:creationId xmlns:a16="http://schemas.microsoft.com/office/drawing/2014/main" id="{5B47F77D-E71D-4A0E-968A-2FAE8C923C90}"/>
              </a:ext>
            </a:extLst>
          </p:cNvPr>
          <p:cNvSpPr txBox="1">
            <a:spLocks noChangeArrowheads="1"/>
          </p:cNvSpPr>
          <p:nvPr/>
        </p:nvSpPr>
        <p:spPr bwMode="auto">
          <a:xfrm>
            <a:off x="152400" y="5583238"/>
            <a:ext cx="8534400" cy="1014412"/>
          </a:xfrm>
          <a:prstGeom prst="rect">
            <a:avLst/>
          </a:prstGeom>
          <a:solidFill>
            <a:srgbClr val="FFFF99"/>
          </a:solidFill>
          <a:ln w="9525">
            <a:solidFill>
              <a:srgbClr val="993300"/>
            </a:solidFill>
            <a:miter lim="800000"/>
            <a:headEnd/>
            <a:tailEnd/>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de-DE"/>
              <a:t>Welt als Sechs-Tage-Schöpfungswerk Gottes (Kreationismus)</a:t>
            </a:r>
          </a:p>
          <a:p>
            <a:pPr eaLnBrk="1" hangingPunct="1">
              <a:spcBef>
                <a:spcPct val="50000"/>
              </a:spcBef>
            </a:pPr>
            <a:r>
              <a:rPr lang="de-DE" altLang="de-DE"/>
              <a:t>Lehre von der Konstanz der Arten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dissolve">
                                      <p:cBhvr>
                                        <p:cTn id="13" dur="500"/>
                                        <p:tgtEl>
                                          <p:spTgt spid="409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4100"/>
                                        </p:tgtEl>
                                        <p:attrNameLst>
                                          <p:attrName>style.visibility</p:attrName>
                                        </p:attrNameLst>
                                      </p:cBhvr>
                                      <p:to>
                                        <p:strVal val="visible"/>
                                      </p:to>
                                    </p:set>
                                    <p:anim calcmode="lin" valueType="num">
                                      <p:cBhvr>
                                        <p:cTn id="18" dur="500" fill="hold"/>
                                        <p:tgtEl>
                                          <p:spTgt spid="4100"/>
                                        </p:tgtEl>
                                        <p:attrNameLst>
                                          <p:attrName>ppt_w</p:attrName>
                                        </p:attrNameLst>
                                      </p:cBhvr>
                                      <p:tavLst>
                                        <p:tav tm="0">
                                          <p:val>
                                            <p:fltVal val="0"/>
                                          </p:val>
                                        </p:tav>
                                        <p:tav tm="100000">
                                          <p:val>
                                            <p:strVal val="#ppt_w"/>
                                          </p:val>
                                        </p:tav>
                                      </p:tavLst>
                                    </p:anim>
                                    <p:anim calcmode="lin" valueType="num">
                                      <p:cBhvr>
                                        <p:cTn id="19" dur="500" fill="hold"/>
                                        <p:tgtEl>
                                          <p:spTgt spid="41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P spid="4099" grpId="0" autoUpdateAnimBg="0"/>
      <p:bldP spid="4100"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F3D3B-B382-5442-BEA3-4A765659B4A4}"/>
              </a:ext>
            </a:extLst>
          </p:cNvPr>
          <p:cNvSpPr>
            <a:spLocks noGrp="1"/>
          </p:cNvSpPr>
          <p:nvPr>
            <p:ph type="title"/>
          </p:nvPr>
        </p:nvSpPr>
        <p:spPr>
          <a:xfrm>
            <a:off x="323528" y="25777"/>
            <a:ext cx="7772400" cy="731168"/>
          </a:xfrm>
        </p:spPr>
        <p:txBody>
          <a:bodyPr/>
          <a:lstStyle/>
          <a:p>
            <a:r>
              <a:rPr lang="de-DE" dirty="0"/>
              <a:t>Positionen der Kirchen</a:t>
            </a:r>
          </a:p>
        </p:txBody>
      </p:sp>
      <p:grpSp>
        <p:nvGrpSpPr>
          <p:cNvPr id="9" name="Gruppieren 8">
            <a:extLst>
              <a:ext uri="{FF2B5EF4-FFF2-40B4-BE49-F238E27FC236}">
                <a16:creationId xmlns:a16="http://schemas.microsoft.com/office/drawing/2014/main" id="{576AD897-AF0A-C24C-BE49-F680E42475F2}"/>
              </a:ext>
            </a:extLst>
          </p:cNvPr>
          <p:cNvGrpSpPr/>
          <p:nvPr/>
        </p:nvGrpSpPr>
        <p:grpSpPr>
          <a:xfrm>
            <a:off x="132141" y="3467222"/>
            <a:ext cx="8879717" cy="3306815"/>
            <a:chOff x="132141" y="3467222"/>
            <a:chExt cx="8879717" cy="3306815"/>
          </a:xfrm>
        </p:grpSpPr>
        <p:sp>
          <p:nvSpPr>
            <p:cNvPr id="6" name="Textfeld 5">
              <a:extLst>
                <a:ext uri="{FF2B5EF4-FFF2-40B4-BE49-F238E27FC236}">
                  <a16:creationId xmlns:a16="http://schemas.microsoft.com/office/drawing/2014/main" id="{2EFE0776-49F0-AD4D-9810-0CB824A2A305}"/>
                </a:ext>
              </a:extLst>
            </p:cNvPr>
            <p:cNvSpPr txBox="1"/>
            <p:nvPr/>
          </p:nvSpPr>
          <p:spPr>
            <a:xfrm>
              <a:off x="132141" y="4588823"/>
              <a:ext cx="8879717" cy="2185214"/>
            </a:xfrm>
            <a:prstGeom prst="rect">
              <a:avLst/>
            </a:prstGeom>
            <a:noFill/>
          </p:spPr>
          <p:txBody>
            <a:bodyPr wrap="square" rtlCol="0">
              <a:spAutoFit/>
            </a:bodyPr>
            <a:lstStyle/>
            <a:p>
              <a:r>
                <a:rPr lang="de-DE" sz="2000" dirty="0"/>
                <a:t>„Die Evangelische Kirche in Deutschland (EKD) hat im Streit über Evolutionstheorie und Schöpfungsglaube für die Überwindung falscher Alternativen und mehr Sachlichkeit geworben. Die EKD zieht in einer am Dienstag veröffentlichten Studie klare Grenzen zum Kreationismus, der die wissenschaftliche Evolutionstheorie zur Entstehung der Welt in Frage stellt. (…) Für Kreationismus gebe es (..) keinen Platz im evangelischen Religionsunterricht.“ </a:t>
              </a:r>
            </a:p>
            <a:p>
              <a:r>
                <a:rPr lang="de-DE" sz="1600" dirty="0"/>
                <a:t>Quelle: Evangelische Kirche in Deutschland</a:t>
              </a:r>
            </a:p>
          </p:txBody>
        </p:sp>
        <p:pic>
          <p:nvPicPr>
            <p:cNvPr id="8" name="Grafik 7" descr="Ein Bild, das Text enthält.&#10;&#10;Automatisch generierte Beschreibung">
              <a:extLst>
                <a:ext uri="{FF2B5EF4-FFF2-40B4-BE49-F238E27FC236}">
                  <a16:creationId xmlns:a16="http://schemas.microsoft.com/office/drawing/2014/main" id="{A92A2A24-AFB2-A343-B4EB-F7B80936A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77" y="3467222"/>
              <a:ext cx="4635500" cy="1041400"/>
            </a:xfrm>
            <a:prstGeom prst="rect">
              <a:avLst/>
            </a:prstGeom>
          </p:spPr>
        </p:pic>
      </p:grpSp>
      <p:grpSp>
        <p:nvGrpSpPr>
          <p:cNvPr id="12" name="Gruppieren 11">
            <a:extLst>
              <a:ext uri="{FF2B5EF4-FFF2-40B4-BE49-F238E27FC236}">
                <a16:creationId xmlns:a16="http://schemas.microsoft.com/office/drawing/2014/main" id="{BF6FD5D3-441C-8F48-BD79-FD7CBC94ABDE}"/>
              </a:ext>
            </a:extLst>
          </p:cNvPr>
          <p:cNvGrpSpPr/>
          <p:nvPr/>
        </p:nvGrpSpPr>
        <p:grpSpPr>
          <a:xfrm>
            <a:off x="224569" y="815519"/>
            <a:ext cx="8667911" cy="2532772"/>
            <a:chOff x="224569" y="815519"/>
            <a:chExt cx="8667911" cy="2532772"/>
          </a:xfrm>
        </p:grpSpPr>
        <p:grpSp>
          <p:nvGrpSpPr>
            <p:cNvPr id="10" name="Gruppieren 9">
              <a:extLst>
                <a:ext uri="{FF2B5EF4-FFF2-40B4-BE49-F238E27FC236}">
                  <a16:creationId xmlns:a16="http://schemas.microsoft.com/office/drawing/2014/main" id="{77A168A6-07A5-C349-9342-510A9FB030EB}"/>
                </a:ext>
              </a:extLst>
            </p:cNvPr>
            <p:cNvGrpSpPr/>
            <p:nvPr/>
          </p:nvGrpSpPr>
          <p:grpSpPr>
            <a:xfrm>
              <a:off x="224569" y="815519"/>
              <a:ext cx="8667911" cy="2492990"/>
              <a:chOff x="224569" y="815519"/>
              <a:chExt cx="8667911" cy="2492990"/>
            </a:xfrm>
          </p:grpSpPr>
          <p:sp>
            <p:nvSpPr>
              <p:cNvPr id="3" name="Textfeld 2">
                <a:extLst>
                  <a:ext uri="{FF2B5EF4-FFF2-40B4-BE49-F238E27FC236}">
                    <a16:creationId xmlns:a16="http://schemas.microsoft.com/office/drawing/2014/main" id="{273295A6-63F3-7546-BBA4-39FE2727F1ED}"/>
                  </a:ext>
                </a:extLst>
              </p:cNvPr>
              <p:cNvSpPr txBox="1"/>
              <p:nvPr/>
            </p:nvSpPr>
            <p:spPr>
              <a:xfrm>
                <a:off x="2843808" y="815519"/>
                <a:ext cx="6048672" cy="2492990"/>
              </a:xfrm>
              <a:prstGeom prst="rect">
                <a:avLst/>
              </a:prstGeom>
              <a:noFill/>
            </p:spPr>
            <p:txBody>
              <a:bodyPr wrap="square" rtlCol="0">
                <a:spAutoFit/>
              </a:bodyPr>
              <a:lstStyle/>
              <a:p>
                <a:r>
                  <a:rPr lang="de-DE" sz="2000" dirty="0">
                    <a:solidFill>
                      <a:schemeClr val="bg1">
                        <a:lumMod val="65000"/>
                      </a:schemeClr>
                    </a:solidFill>
                  </a:rPr>
                  <a:t>Bei einem Termin an der Päpstlichen Akademie der Wissenschaften sagte das Kirchenoberhaupt, </a:t>
                </a:r>
                <a:r>
                  <a:rPr lang="de-DE" sz="2000" dirty="0"/>
                  <a:t>Evolution in der Natur sei kein Gegensatz zur Überzeugung von einer göttlichen Schöpfung. Der Urknall werde heute als Ursprung der Welt angesehen, und er "</a:t>
                </a:r>
                <a:r>
                  <a:rPr lang="de-DE" sz="2000" i="1" dirty="0"/>
                  <a:t>widerspricht der kreativen Intervention Gottes nicht, sondern setzt sie im Gegenteil voraus</a:t>
                </a:r>
                <a:r>
                  <a:rPr lang="de-DE" sz="2000" dirty="0"/>
                  <a:t>". </a:t>
                </a:r>
              </a:p>
              <a:p>
                <a:r>
                  <a:rPr lang="de-DE" sz="1600" dirty="0"/>
                  <a:t>Quelle: Spiegel-Online</a:t>
                </a:r>
              </a:p>
            </p:txBody>
          </p:sp>
          <p:pic>
            <p:nvPicPr>
              <p:cNvPr id="5" name="Grafik 4" descr="Ein Bild, das Person, Mann, draußen, haltend enthält.&#10;&#10;Automatisch generierte Beschreibung">
                <a:extLst>
                  <a:ext uri="{FF2B5EF4-FFF2-40B4-BE49-F238E27FC236}">
                    <a16:creationId xmlns:a16="http://schemas.microsoft.com/office/drawing/2014/main" id="{10922A83-3F45-B641-BA78-B66D4750A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69" y="908720"/>
                <a:ext cx="2257858" cy="2162572"/>
              </a:xfrm>
              <a:prstGeom prst="rect">
                <a:avLst/>
              </a:prstGeom>
            </p:spPr>
          </p:pic>
        </p:grpSp>
        <p:sp>
          <p:nvSpPr>
            <p:cNvPr id="11" name="Textfeld 10">
              <a:extLst>
                <a:ext uri="{FF2B5EF4-FFF2-40B4-BE49-F238E27FC236}">
                  <a16:creationId xmlns:a16="http://schemas.microsoft.com/office/drawing/2014/main" id="{DCD5D9CD-CFDB-894C-A254-BA1A73EC2809}"/>
                </a:ext>
              </a:extLst>
            </p:cNvPr>
            <p:cNvSpPr txBox="1"/>
            <p:nvPr/>
          </p:nvSpPr>
          <p:spPr>
            <a:xfrm>
              <a:off x="251520" y="3071292"/>
              <a:ext cx="1800200" cy="276999"/>
            </a:xfrm>
            <a:prstGeom prst="rect">
              <a:avLst/>
            </a:prstGeom>
            <a:noFill/>
          </p:spPr>
          <p:txBody>
            <a:bodyPr wrap="square" rtlCol="0">
              <a:spAutoFit/>
            </a:bodyPr>
            <a:lstStyle/>
            <a:p>
              <a:r>
                <a:rPr lang="de-DE" sz="1200" dirty="0"/>
                <a:t>Papst Franziskus</a:t>
              </a:r>
            </a:p>
          </p:txBody>
        </p:sp>
      </p:grpSp>
    </p:spTree>
    <p:extLst>
      <p:ext uri="{BB962C8B-B14F-4D97-AF65-F5344CB8AC3E}">
        <p14:creationId xmlns:p14="http://schemas.microsoft.com/office/powerpoint/2010/main" val="82919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D95D2E5-38A3-4268-BC98-811E40C9712F}"/>
              </a:ext>
            </a:extLst>
          </p:cNvPr>
          <p:cNvSpPr>
            <a:spLocks noGrp="1" noChangeArrowheads="1"/>
          </p:cNvSpPr>
          <p:nvPr>
            <p:ph type="title"/>
          </p:nvPr>
        </p:nvSpPr>
        <p:spPr>
          <a:xfrm>
            <a:off x="685800" y="76200"/>
            <a:ext cx="7772400" cy="685800"/>
          </a:xfrm>
        </p:spPr>
        <p:txBody>
          <a:bodyPr/>
          <a:lstStyle/>
          <a:p>
            <a:pPr eaLnBrk="1" hangingPunct="1"/>
            <a:r>
              <a:rPr lang="de-DE" altLang="de-DE"/>
              <a:t>Evolution</a:t>
            </a:r>
          </a:p>
        </p:txBody>
      </p:sp>
      <p:sp>
        <p:nvSpPr>
          <p:cNvPr id="2051" name="Text Box 3">
            <a:extLst>
              <a:ext uri="{FF2B5EF4-FFF2-40B4-BE49-F238E27FC236}">
                <a16:creationId xmlns:a16="http://schemas.microsoft.com/office/drawing/2014/main" id="{6224E8D0-591C-4298-87CF-628A4530F072}"/>
              </a:ext>
            </a:extLst>
          </p:cNvPr>
          <p:cNvSpPr txBox="1">
            <a:spLocks noChangeArrowheads="1"/>
          </p:cNvSpPr>
          <p:nvPr/>
        </p:nvSpPr>
        <p:spPr bwMode="auto">
          <a:xfrm>
            <a:off x="152400" y="4495800"/>
            <a:ext cx="89154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de-DE" dirty="0"/>
              <a:t>Befund:</a:t>
            </a:r>
          </a:p>
          <a:p>
            <a:pPr eaLnBrk="1" hangingPunct="1">
              <a:spcBef>
                <a:spcPct val="50000"/>
              </a:spcBef>
            </a:pPr>
            <a:r>
              <a:rPr lang="de-DE" altLang="de-DE" dirty="0"/>
              <a:t>Auf unserer Erde existiert eine Vielzahl an Lebensformen (Arten) </a:t>
            </a:r>
            <a:br>
              <a:rPr lang="de-DE" altLang="de-DE" dirty="0"/>
            </a:br>
            <a:r>
              <a:rPr lang="de-DE" altLang="de-DE" sz="1600" dirty="0">
                <a:solidFill>
                  <a:schemeClr val="accent2"/>
                </a:solidFill>
              </a:rPr>
              <a:t>Nach MAYR mehr als 1 Millionen Tierarten und fast eine halbe Million Pflanzenarten.</a:t>
            </a:r>
          </a:p>
          <a:p>
            <a:pPr eaLnBrk="1" hangingPunct="1">
              <a:spcBef>
                <a:spcPct val="50000"/>
              </a:spcBef>
            </a:pPr>
            <a:r>
              <a:rPr lang="de-DE" altLang="de-DE" dirty="0"/>
              <a:t>und eine Vielzahl an Merkmalsausprägungen innerhalb einer Art, einer Unterart oder einer Population (Variabilität).</a:t>
            </a:r>
          </a:p>
        </p:txBody>
      </p:sp>
      <p:pic>
        <p:nvPicPr>
          <p:cNvPr id="2055" name="Picture 7" descr="D:\OpenOffice_Daten\Eigene Bilder\Unterricht_Bilder\Mensch_Linien.jpg">
            <a:extLst>
              <a:ext uri="{FF2B5EF4-FFF2-40B4-BE49-F238E27FC236}">
                <a16:creationId xmlns:a16="http://schemas.microsoft.com/office/drawing/2014/main" id="{FB9DE7DE-A3A1-4A9E-80C2-34BAE6E0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713" y="914400"/>
            <a:ext cx="2541587"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siehe folgenden Text">
            <a:extLst>
              <a:ext uri="{FF2B5EF4-FFF2-40B4-BE49-F238E27FC236}">
                <a16:creationId xmlns:a16="http://schemas.microsoft.com/office/drawing/2014/main" id="{FA0B0707-CE84-CA29-E832-EA26EAB7C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44" y="1052736"/>
            <a:ext cx="4351908" cy="28906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2055"/>
                                        </p:tgtEl>
                                        <p:attrNameLst>
                                          <p:attrName>style.visibility</p:attrName>
                                        </p:attrNameLst>
                                      </p:cBhvr>
                                      <p:to>
                                        <p:strVal val="visible"/>
                                      </p:to>
                                    </p:set>
                                    <p:animEffect transition="in" filter="box(in)">
                                      <p:cBhvr>
                                        <p:cTn id="13" dur="500"/>
                                        <p:tgtEl>
                                          <p:spTgt spid="205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51">
                                            <p:txEl>
                                              <p:pRg st="0" end="0"/>
                                            </p:txEl>
                                          </p:spTgt>
                                        </p:tgtEl>
                                        <p:attrNameLst>
                                          <p:attrName>style.visibility</p:attrName>
                                        </p:attrNameLst>
                                      </p:cBhvr>
                                      <p:to>
                                        <p:strVal val="visible"/>
                                      </p:to>
                                    </p:set>
                                    <p:animEffect transition="in" filter="wipe(left)">
                                      <p:cBhvr>
                                        <p:cTn id="18" dur="500"/>
                                        <p:tgtEl>
                                          <p:spTgt spid="2051">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51">
                                            <p:txEl>
                                              <p:pRg st="1" end="1"/>
                                            </p:txEl>
                                          </p:spTgt>
                                        </p:tgtEl>
                                        <p:attrNameLst>
                                          <p:attrName>style.visibility</p:attrName>
                                        </p:attrNameLst>
                                      </p:cBhvr>
                                      <p:to>
                                        <p:strVal val="visible"/>
                                      </p:to>
                                    </p:set>
                                    <p:animEffect transition="in" filter="wipe(left)">
                                      <p:cBhvr>
                                        <p:cTn id="23" dur="500"/>
                                        <p:tgtEl>
                                          <p:spTgt spid="2051">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051">
                                            <p:txEl>
                                              <p:pRg st="2" end="2"/>
                                            </p:txEl>
                                          </p:spTgt>
                                        </p:tgtEl>
                                        <p:attrNameLst>
                                          <p:attrName>style.visibility</p:attrName>
                                        </p:attrNameLst>
                                      </p:cBhvr>
                                      <p:to>
                                        <p:strVal val="visible"/>
                                      </p:to>
                                    </p:set>
                                    <p:animEffect transition="in" filter="wipe(left)">
                                      <p:cBhvr>
                                        <p:cTn id="28" dur="500"/>
                                        <p:tgtEl>
                                          <p:spTgt spid="20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autoUpdateAnimBg="0"/>
      <p:bldP spid="2051"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D797D4C-B5D3-4EBC-89D3-1A9725A83060}"/>
              </a:ext>
            </a:extLst>
          </p:cNvPr>
          <p:cNvSpPr>
            <a:spLocks noGrp="1" noChangeArrowheads="1"/>
          </p:cNvSpPr>
          <p:nvPr>
            <p:ph type="title"/>
          </p:nvPr>
        </p:nvSpPr>
        <p:spPr>
          <a:xfrm>
            <a:off x="609600" y="228600"/>
            <a:ext cx="7772400" cy="1143000"/>
          </a:xfrm>
        </p:spPr>
        <p:txBody>
          <a:bodyPr/>
          <a:lstStyle/>
          <a:p>
            <a:pPr eaLnBrk="1" hangingPunct="1"/>
            <a:r>
              <a:rPr lang="de-DE" altLang="de-DE" dirty="0"/>
              <a:t>Definition des Begriffs Evolution</a:t>
            </a:r>
            <a:endParaRPr lang="de-DE" altLang="de-DE" sz="3200" dirty="0"/>
          </a:p>
        </p:txBody>
      </p:sp>
      <p:sp>
        <p:nvSpPr>
          <p:cNvPr id="5123" name="Text Box 3">
            <a:extLst>
              <a:ext uri="{FF2B5EF4-FFF2-40B4-BE49-F238E27FC236}">
                <a16:creationId xmlns:a16="http://schemas.microsoft.com/office/drawing/2014/main" id="{0CFB90CA-86F9-4036-B0D6-58B19A44147E}"/>
              </a:ext>
            </a:extLst>
          </p:cNvPr>
          <p:cNvSpPr txBox="1">
            <a:spLocks noChangeArrowheads="1"/>
          </p:cNvSpPr>
          <p:nvPr/>
        </p:nvSpPr>
        <p:spPr bwMode="auto">
          <a:xfrm>
            <a:off x="609600" y="1412776"/>
            <a:ext cx="7620000" cy="173513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de-DE" dirty="0"/>
              <a:t>lat. </a:t>
            </a:r>
            <a:r>
              <a:rPr lang="de-DE" altLang="de-DE" dirty="0" err="1"/>
              <a:t>evolvere</a:t>
            </a:r>
            <a:r>
              <a:rPr lang="de-DE" altLang="de-DE" dirty="0"/>
              <a:t>: entwickeln</a:t>
            </a:r>
          </a:p>
          <a:p>
            <a:pPr eaLnBrk="1" hangingPunct="1">
              <a:spcBef>
                <a:spcPct val="50000"/>
              </a:spcBef>
            </a:pPr>
            <a:r>
              <a:rPr lang="de-DE" altLang="de-DE" u="sng" dirty="0"/>
              <a:t>Arbeitsdefinition:</a:t>
            </a:r>
            <a:r>
              <a:rPr lang="de-DE" altLang="de-DE" dirty="0"/>
              <a:t> </a:t>
            </a:r>
            <a:br>
              <a:rPr lang="de-DE" altLang="de-DE" dirty="0"/>
            </a:br>
            <a:r>
              <a:rPr lang="de-DE" altLang="de-DE" dirty="0"/>
              <a:t>Die Lehre von der Entstehung und der Veränderung der Lebewesen im Laufe der Erdgeschichte</a:t>
            </a:r>
          </a:p>
        </p:txBody>
      </p:sp>
      <p:sp>
        <p:nvSpPr>
          <p:cNvPr id="5124" name="Text Box 4">
            <a:extLst>
              <a:ext uri="{FF2B5EF4-FFF2-40B4-BE49-F238E27FC236}">
                <a16:creationId xmlns:a16="http://schemas.microsoft.com/office/drawing/2014/main" id="{00A741A2-C13C-4591-84C6-4E1764647B7F}"/>
              </a:ext>
            </a:extLst>
          </p:cNvPr>
          <p:cNvSpPr txBox="1">
            <a:spLocks noChangeArrowheads="1"/>
          </p:cNvSpPr>
          <p:nvPr/>
        </p:nvSpPr>
        <p:spPr bwMode="auto">
          <a:xfrm>
            <a:off x="609600" y="3356992"/>
            <a:ext cx="8305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de-DE" sz="2000" dirty="0"/>
              <a:t>Seit 1870 – Abstammung mit Abänderung (nach Darwin)</a:t>
            </a:r>
          </a:p>
          <a:p>
            <a:pPr marL="342900" indent="-342900" eaLnBrk="1" hangingPunct="1">
              <a:spcBef>
                <a:spcPct val="50000"/>
              </a:spcBef>
              <a:buFontTx/>
              <a:buChar char="-"/>
            </a:pPr>
            <a:r>
              <a:rPr lang="de-DE" altLang="de-DE" sz="2000" dirty="0"/>
              <a:t>Die Nachkommenschaft verändert sich im Vergleich zu den Eltern über Generationen hinweg</a:t>
            </a:r>
          </a:p>
          <a:p>
            <a:pPr marL="342900" indent="-342900" eaLnBrk="1" hangingPunct="1">
              <a:spcBef>
                <a:spcPct val="50000"/>
              </a:spcBef>
              <a:buFontTx/>
              <a:buChar char="-"/>
            </a:pPr>
            <a:r>
              <a:rPr lang="de-DE" altLang="de-DE" sz="2000" dirty="0"/>
              <a:t>Anpassung der besser adaptierten Individuen (an die sich verändernden Umweltbedingungen), die dann mehr Nachkommen hinterlassen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123">
                                            <p:bg/>
                                          </p:spTgt>
                                        </p:tgtEl>
                                        <p:attrNameLst>
                                          <p:attrName>style.visibility</p:attrName>
                                        </p:attrNameLst>
                                      </p:cBhvr>
                                      <p:to>
                                        <p:strVal val="visible"/>
                                      </p:to>
                                    </p:set>
                                    <p:animEffect transition="in" filter="blinds(horizontal)">
                                      <p:cBhvr>
                                        <p:cTn id="13" dur="500"/>
                                        <p:tgtEl>
                                          <p:spTgt spid="5123">
                                            <p:bg/>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3">
                                            <p:txEl>
                                              <p:pRg st="0" end="0"/>
                                            </p:txEl>
                                          </p:spTgt>
                                        </p:tgtEl>
                                        <p:attrNameLst>
                                          <p:attrName>style.visibility</p:attrName>
                                        </p:attrNameLst>
                                      </p:cBhvr>
                                      <p:to>
                                        <p:strVal val="visible"/>
                                      </p:to>
                                    </p:set>
                                    <p:animEffect transition="in" filter="blinds(horizontal)">
                                      <p:cBhvr>
                                        <p:cTn id="18" dur="500"/>
                                        <p:tgtEl>
                                          <p:spTgt spid="5123">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123">
                                            <p:txEl>
                                              <p:pRg st="1" end="1"/>
                                            </p:txEl>
                                          </p:spTgt>
                                        </p:tgtEl>
                                        <p:attrNameLst>
                                          <p:attrName>style.visibility</p:attrName>
                                        </p:attrNameLst>
                                      </p:cBhvr>
                                      <p:to>
                                        <p:strVal val="visible"/>
                                      </p:to>
                                    </p:set>
                                    <p:animEffect transition="in" filter="blinds(horizontal)">
                                      <p:cBhvr>
                                        <p:cTn id="23" dur="500"/>
                                        <p:tgtEl>
                                          <p:spTgt spid="5123">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42" fill="hold" grpId="0" nodeType="clickEffect">
                                  <p:stCondLst>
                                    <p:cond delay="0"/>
                                  </p:stCondLst>
                                  <p:childTnLst>
                                    <p:set>
                                      <p:cBhvr>
                                        <p:cTn id="27" dur="1" fill="hold">
                                          <p:stCondLst>
                                            <p:cond delay="0"/>
                                          </p:stCondLst>
                                        </p:cTn>
                                        <p:tgtEl>
                                          <p:spTgt spid="5124"/>
                                        </p:tgtEl>
                                        <p:attrNameLst>
                                          <p:attrName>style.visibility</p:attrName>
                                        </p:attrNameLst>
                                      </p:cBhvr>
                                      <p:to>
                                        <p:strVal val="visible"/>
                                      </p:to>
                                    </p:set>
                                    <p:animEffect transition="in" filter="barn(outHorizontal)">
                                      <p:cBhvr>
                                        <p:cTn id="28"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P spid="5123" grpId="0" build="p" animBg="1" autoUpdateAnimBg="0"/>
      <p:bldP spid="512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47EF9-8B9D-9241-9645-4F4DAA2F0BA5}"/>
              </a:ext>
            </a:extLst>
          </p:cNvPr>
          <p:cNvSpPr>
            <a:spLocks noGrp="1"/>
          </p:cNvSpPr>
          <p:nvPr>
            <p:ph type="title"/>
          </p:nvPr>
        </p:nvSpPr>
        <p:spPr>
          <a:xfrm>
            <a:off x="467544" y="908720"/>
            <a:ext cx="7772400" cy="504056"/>
          </a:xfrm>
        </p:spPr>
        <p:txBody>
          <a:bodyPr/>
          <a:lstStyle/>
          <a:p>
            <a:r>
              <a:rPr lang="de-DE" sz="2400" dirty="0"/>
              <a:t>Evolution heißt, ohne Plan und Ziel zum Erfolg kommen</a:t>
            </a:r>
            <a:br>
              <a:rPr lang="de-DE" sz="2400" dirty="0"/>
            </a:br>
            <a:endParaRPr lang="de-DE" sz="2400" dirty="0"/>
          </a:p>
        </p:txBody>
      </p:sp>
      <p:sp>
        <p:nvSpPr>
          <p:cNvPr id="5" name="Textfeld 4">
            <a:extLst>
              <a:ext uri="{FF2B5EF4-FFF2-40B4-BE49-F238E27FC236}">
                <a16:creationId xmlns:a16="http://schemas.microsoft.com/office/drawing/2014/main" id="{420B5501-C402-52A0-9424-FE312C149922}"/>
              </a:ext>
            </a:extLst>
          </p:cNvPr>
          <p:cNvSpPr txBox="1"/>
          <p:nvPr/>
        </p:nvSpPr>
        <p:spPr>
          <a:xfrm>
            <a:off x="611560" y="1556792"/>
            <a:ext cx="8140370" cy="1569660"/>
          </a:xfrm>
          <a:prstGeom prst="rect">
            <a:avLst/>
          </a:prstGeom>
          <a:noFill/>
        </p:spPr>
        <p:txBody>
          <a:bodyPr wrap="none" rtlCol="0">
            <a:spAutoFit/>
          </a:bodyPr>
          <a:lstStyle/>
          <a:p>
            <a:pPr marL="342900" indent="-342900">
              <a:buFontTx/>
              <a:buChar char="-"/>
            </a:pPr>
            <a:r>
              <a:rPr lang="de-DE" dirty="0"/>
              <a:t>sie erzeugt ständig neue genetische Varianten</a:t>
            </a:r>
          </a:p>
          <a:p>
            <a:pPr marL="342900" indent="-342900">
              <a:buFontTx/>
              <a:buChar char="-"/>
            </a:pPr>
            <a:r>
              <a:rPr lang="de-DE" dirty="0"/>
              <a:t>Überproduktion der Nachkommen bei begrenzten Ressourcen </a:t>
            </a:r>
          </a:p>
          <a:p>
            <a:pPr marL="342900" indent="-342900">
              <a:buFontTx/>
              <a:buChar char="-"/>
            </a:pPr>
            <a:r>
              <a:rPr lang="de-DE" dirty="0"/>
              <a:t>diese werden der natürlichen Auslese (Selektion) unterzogen</a:t>
            </a:r>
          </a:p>
          <a:p>
            <a:pPr marL="342900" indent="-342900">
              <a:buFontTx/>
              <a:buChar char="-"/>
            </a:pPr>
            <a:r>
              <a:rPr lang="de-DE" dirty="0"/>
              <a:t>Differenzieller Fortpflanzungserfolg</a:t>
            </a:r>
          </a:p>
        </p:txBody>
      </p:sp>
      <p:sp>
        <p:nvSpPr>
          <p:cNvPr id="3" name="Text Box 4">
            <a:extLst>
              <a:ext uri="{FF2B5EF4-FFF2-40B4-BE49-F238E27FC236}">
                <a16:creationId xmlns:a16="http://schemas.microsoft.com/office/drawing/2014/main" id="{CA8A90EE-67FD-1621-769A-E4A031021EF2}"/>
              </a:ext>
            </a:extLst>
          </p:cNvPr>
          <p:cNvSpPr txBox="1">
            <a:spLocks noChangeArrowheads="1"/>
          </p:cNvSpPr>
          <p:nvPr/>
        </p:nvSpPr>
        <p:spPr bwMode="auto">
          <a:xfrm>
            <a:off x="730696" y="4142135"/>
            <a:ext cx="8305800"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de-DE" altLang="de-DE" u="sng" dirty="0"/>
              <a:t>Aufgabe:</a:t>
            </a:r>
          </a:p>
          <a:p>
            <a:pPr eaLnBrk="1" hangingPunct="1">
              <a:spcBef>
                <a:spcPct val="50000"/>
              </a:spcBef>
            </a:pPr>
            <a:r>
              <a:rPr lang="de-DE" altLang="de-DE" dirty="0"/>
              <a:t>Suche nach Triebkräften der Entstehung von Lebensformen (Evolutionsfaktoren, Ursachenerklärungen), die außerhalb eines göttlichen Sinnzusammenhanges stehen. </a:t>
            </a:r>
          </a:p>
        </p:txBody>
      </p:sp>
    </p:spTree>
    <p:extLst>
      <p:ext uri="{BB962C8B-B14F-4D97-AF65-F5344CB8AC3E}">
        <p14:creationId xmlns:p14="http://schemas.microsoft.com/office/powerpoint/2010/main" val="37660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DFFC663-07C0-286C-41FA-C9907A71BB41}"/>
              </a:ext>
            </a:extLst>
          </p:cNvPr>
          <p:cNvSpPr txBox="1"/>
          <p:nvPr/>
        </p:nvSpPr>
        <p:spPr>
          <a:xfrm>
            <a:off x="683568" y="548680"/>
            <a:ext cx="7943800" cy="2985433"/>
          </a:xfrm>
          <a:prstGeom prst="rect">
            <a:avLst/>
          </a:prstGeom>
          <a:noFill/>
        </p:spPr>
        <p:txBody>
          <a:bodyPr wrap="square" rtlCol="0">
            <a:spAutoFit/>
          </a:bodyPr>
          <a:lstStyle/>
          <a:p>
            <a:r>
              <a:rPr lang="de-DE" b="1" dirty="0"/>
              <a:t>Theorien zum Ursprung der Arten</a:t>
            </a:r>
          </a:p>
          <a:p>
            <a:endParaRPr lang="de-DE" b="1" dirty="0"/>
          </a:p>
          <a:p>
            <a:pPr marL="457200" indent="-457200">
              <a:buAutoNum type="arabicPeriod"/>
            </a:pPr>
            <a:r>
              <a:rPr lang="de-DE" sz="2000" dirty="0"/>
              <a:t>religiöse Schöpfungsdogmen</a:t>
            </a:r>
          </a:p>
          <a:p>
            <a:endParaRPr lang="de-DE" sz="2000" dirty="0"/>
          </a:p>
          <a:p>
            <a:r>
              <a:rPr lang="de-DE" sz="2000" dirty="0"/>
              <a:t>2. Lebewesen haben sich aus Mikroben, die aus dem Weltraum stammen, entwickelt</a:t>
            </a:r>
          </a:p>
          <a:p>
            <a:endParaRPr lang="de-DE" sz="2000" dirty="0"/>
          </a:p>
          <a:p>
            <a:r>
              <a:rPr lang="de-DE" sz="2000" dirty="0"/>
              <a:t>3. Deszendenztheorie: Lebewesen sind auf der Erde aus erloschenen, ausgestorbenen, einfach organisierten Lebensformen, entstanden </a:t>
            </a:r>
          </a:p>
        </p:txBody>
      </p:sp>
    </p:spTree>
    <p:extLst>
      <p:ext uri="{BB962C8B-B14F-4D97-AF65-F5344CB8AC3E}">
        <p14:creationId xmlns:p14="http://schemas.microsoft.com/office/powerpoint/2010/main" val="182216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1E5CECAB-7FE3-E732-DD81-7BCF3FAF035D}"/>
              </a:ext>
            </a:extLst>
          </p:cNvPr>
          <p:cNvPicPr>
            <a:picLocks noChangeAspect="1"/>
          </p:cNvPicPr>
          <p:nvPr/>
        </p:nvPicPr>
        <p:blipFill>
          <a:blip r:embed="rId2"/>
          <a:stretch>
            <a:fillRect/>
          </a:stretch>
        </p:blipFill>
        <p:spPr>
          <a:xfrm>
            <a:off x="6372200" y="404664"/>
            <a:ext cx="2085975" cy="2847975"/>
          </a:xfrm>
          <a:prstGeom prst="rect">
            <a:avLst/>
          </a:prstGeom>
        </p:spPr>
      </p:pic>
      <p:sp>
        <p:nvSpPr>
          <p:cNvPr id="7" name="Textfeld 6">
            <a:extLst>
              <a:ext uri="{FF2B5EF4-FFF2-40B4-BE49-F238E27FC236}">
                <a16:creationId xmlns:a16="http://schemas.microsoft.com/office/drawing/2014/main" id="{C1BFCE26-9973-75E5-2508-6BB6BB7668D2}"/>
              </a:ext>
            </a:extLst>
          </p:cNvPr>
          <p:cNvSpPr txBox="1"/>
          <p:nvPr/>
        </p:nvSpPr>
        <p:spPr>
          <a:xfrm>
            <a:off x="2195736" y="1052736"/>
            <a:ext cx="3799438" cy="1569660"/>
          </a:xfrm>
          <a:prstGeom prst="rect">
            <a:avLst/>
          </a:prstGeom>
          <a:noFill/>
        </p:spPr>
        <p:txBody>
          <a:bodyPr wrap="none" rtlCol="0">
            <a:spAutoFit/>
          </a:bodyPr>
          <a:lstStyle/>
          <a:p>
            <a:r>
              <a:rPr lang="de-DE" dirty="0"/>
              <a:t>Jean Baptiste de LAMARCK</a:t>
            </a:r>
          </a:p>
          <a:p>
            <a:r>
              <a:rPr lang="de-DE" dirty="0"/>
              <a:t>(1744 – 1829)</a:t>
            </a:r>
          </a:p>
          <a:p>
            <a:endParaRPr lang="de-DE" dirty="0"/>
          </a:p>
          <a:p>
            <a:endParaRPr lang="de-DE" dirty="0"/>
          </a:p>
        </p:txBody>
      </p:sp>
      <p:sp>
        <p:nvSpPr>
          <p:cNvPr id="8" name="Textfeld 7">
            <a:extLst>
              <a:ext uri="{FF2B5EF4-FFF2-40B4-BE49-F238E27FC236}">
                <a16:creationId xmlns:a16="http://schemas.microsoft.com/office/drawing/2014/main" id="{C4DAE70A-D724-BDA2-0D91-EBE8A34E05DC}"/>
              </a:ext>
            </a:extLst>
          </p:cNvPr>
          <p:cNvSpPr txBox="1"/>
          <p:nvPr/>
        </p:nvSpPr>
        <p:spPr>
          <a:xfrm>
            <a:off x="323528" y="2780928"/>
            <a:ext cx="8134647" cy="3046988"/>
          </a:xfrm>
          <a:prstGeom prst="rect">
            <a:avLst/>
          </a:prstGeom>
          <a:noFill/>
        </p:spPr>
        <p:txBody>
          <a:bodyPr wrap="square" rtlCol="0">
            <a:spAutoFit/>
          </a:bodyPr>
          <a:lstStyle/>
          <a:p>
            <a:r>
              <a:rPr lang="de-DE" dirty="0"/>
              <a:t>Lamarck war Botaniker und Zoologe</a:t>
            </a:r>
          </a:p>
          <a:p>
            <a:pPr marL="342900" indent="-342900">
              <a:buFontTx/>
              <a:buChar char="-"/>
            </a:pPr>
            <a:r>
              <a:rPr lang="de-DE" dirty="0"/>
              <a:t>Er gilt als Urvater des Konzepts der naturalistischen Evolution</a:t>
            </a:r>
          </a:p>
          <a:p>
            <a:pPr marL="342900" indent="-342900">
              <a:buFontTx/>
              <a:buChar char="-"/>
            </a:pPr>
            <a:r>
              <a:rPr lang="de-DE" dirty="0"/>
              <a:t>Lebewesen haben sich auf natürliche Weise ohne einen Schöpfungsakt entwickelt</a:t>
            </a:r>
          </a:p>
          <a:p>
            <a:pPr marL="342900" indent="-342900">
              <a:buFontTx/>
              <a:buChar char="-"/>
            </a:pPr>
            <a:r>
              <a:rPr lang="de-DE" dirty="0"/>
              <a:t>Den Mechanismus der Evolution hat er </a:t>
            </a:r>
            <a:r>
              <a:rPr lang="de-DE" dirty="0">
                <a:solidFill>
                  <a:srgbClr val="FF0000"/>
                </a:solidFill>
              </a:rPr>
              <a:t>NICHT</a:t>
            </a:r>
            <a:r>
              <a:rPr lang="de-DE" dirty="0"/>
              <a:t> erkannt</a:t>
            </a:r>
          </a:p>
          <a:p>
            <a:pPr marL="342900" indent="-342900">
              <a:buFontTx/>
              <a:buChar char="-"/>
            </a:pPr>
            <a:r>
              <a:rPr lang="de-DE" dirty="0">
                <a:solidFill>
                  <a:srgbClr val="FF0000"/>
                </a:solidFill>
              </a:rPr>
              <a:t>Erworbene Eigenschaften/Körpermodifikationen werden vererbt </a:t>
            </a:r>
          </a:p>
        </p:txBody>
      </p:sp>
    </p:spTree>
    <p:extLst>
      <p:ext uri="{BB962C8B-B14F-4D97-AF65-F5344CB8AC3E}">
        <p14:creationId xmlns:p14="http://schemas.microsoft.com/office/powerpoint/2010/main" val="3715888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BFF431E-4B97-84C3-E5D9-29EE972A7A09}"/>
              </a:ext>
            </a:extLst>
          </p:cNvPr>
          <p:cNvPicPr>
            <a:picLocks noChangeAspect="1"/>
          </p:cNvPicPr>
          <p:nvPr/>
        </p:nvPicPr>
        <p:blipFill>
          <a:blip r:embed="rId2"/>
          <a:stretch>
            <a:fillRect/>
          </a:stretch>
        </p:blipFill>
        <p:spPr>
          <a:xfrm>
            <a:off x="323528" y="476672"/>
            <a:ext cx="5112568" cy="2411168"/>
          </a:xfrm>
          <a:prstGeom prst="rect">
            <a:avLst/>
          </a:prstGeom>
        </p:spPr>
      </p:pic>
      <p:pic>
        <p:nvPicPr>
          <p:cNvPr id="5" name="Grafik 4">
            <a:extLst>
              <a:ext uri="{FF2B5EF4-FFF2-40B4-BE49-F238E27FC236}">
                <a16:creationId xmlns:a16="http://schemas.microsoft.com/office/drawing/2014/main" id="{53533E38-2A5D-0DE0-2FC4-237F697C8E20}"/>
              </a:ext>
            </a:extLst>
          </p:cNvPr>
          <p:cNvPicPr>
            <a:picLocks noChangeAspect="1"/>
          </p:cNvPicPr>
          <p:nvPr/>
        </p:nvPicPr>
        <p:blipFill>
          <a:blip r:embed="rId3"/>
          <a:stretch>
            <a:fillRect/>
          </a:stretch>
        </p:blipFill>
        <p:spPr>
          <a:xfrm>
            <a:off x="2908511" y="3217341"/>
            <a:ext cx="5479913" cy="2803947"/>
          </a:xfrm>
          <a:prstGeom prst="rect">
            <a:avLst/>
          </a:prstGeom>
        </p:spPr>
      </p:pic>
    </p:spTree>
    <p:extLst>
      <p:ext uri="{BB962C8B-B14F-4D97-AF65-F5344CB8AC3E}">
        <p14:creationId xmlns:p14="http://schemas.microsoft.com/office/powerpoint/2010/main" val="1447099940"/>
      </p:ext>
    </p:extLst>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D9A0FC8CC57C454EAFF4AF4C84F0B4E5" ma:contentTypeVersion="10" ma:contentTypeDescription="Ein neues Dokument erstellen." ma:contentTypeScope="" ma:versionID="f523b81604b45a19ed5354db51ad2cbd">
  <xsd:schema xmlns:xsd="http://www.w3.org/2001/XMLSchema" xmlns:xs="http://www.w3.org/2001/XMLSchema" xmlns:p="http://schemas.microsoft.com/office/2006/metadata/properties" xmlns:ns2="dd8c78fc-7b72-4e37-8f94-b6ed70d27f64" targetNamespace="http://schemas.microsoft.com/office/2006/metadata/properties" ma:root="true" ma:fieldsID="e373960effa29ec63fe74e8806d34ff8" ns2:_="">
    <xsd:import namespace="dd8c78fc-7b72-4e37-8f94-b6ed70d27f6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8c78fc-7b72-4e37-8f94-b6ed70d27f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6FF1F3-4C75-4297-904C-3BC5FAEC518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B7D315E-EEE6-420B-96BD-A343546ABA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8c78fc-7b72-4e37-8f94-b6ed70d27f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F167FD-6946-49C9-A0F8-62138CE445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1037</Words>
  <Application>Microsoft Office PowerPoint</Application>
  <PresentationFormat>Bildschirmpräsentation (4:3)</PresentationFormat>
  <Paragraphs>86</Paragraphs>
  <Slides>18</Slides>
  <Notes>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18</vt:i4>
      </vt:variant>
    </vt:vector>
  </HeadingPairs>
  <TitlesOfParts>
    <vt:vector size="24" baseType="lpstr">
      <vt:lpstr>Arial</vt:lpstr>
      <vt:lpstr>Calibri</vt:lpstr>
      <vt:lpstr>Linux Libertine</vt:lpstr>
      <vt:lpstr>Times New Roman</vt:lpstr>
      <vt:lpstr>Verdana</vt:lpstr>
      <vt:lpstr>Standarddesign</vt:lpstr>
      <vt:lpstr>PowerPoint-Präsentation</vt:lpstr>
      <vt:lpstr>Bibel, erstes Buch Mose, Genesis 1,20-1,31</vt:lpstr>
      <vt:lpstr>Positionen der Kirchen</vt:lpstr>
      <vt:lpstr>Evolution</vt:lpstr>
      <vt:lpstr>Definition des Begriffs Evolution</vt:lpstr>
      <vt:lpstr>Evolution heißt, ohne Plan und Ziel zum Erfolg kommen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dc:title>
  <dc:creator>Johannes Scheelje</dc:creator>
  <cp:lastModifiedBy>Sabina Vogel</cp:lastModifiedBy>
  <cp:revision>57</cp:revision>
  <dcterms:created xsi:type="dcterms:W3CDTF">2007-10-19T07:36:37Z</dcterms:created>
  <dcterms:modified xsi:type="dcterms:W3CDTF">2025-01-28T14:26:00Z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0x010100D9A0FC8CC57C454EAFF4AF4C84F0B4E5</vt:lpwstr>
  </property>
</Properties>
</file>